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E4E3-0007-4549-8265-B8751069698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4884F-B211-4C38-A625-99F0897FF47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31854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E4E3-0007-4549-8265-B8751069698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4884F-B211-4C38-A625-99F0897FF47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2452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E4E3-0007-4549-8265-B8751069698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4884F-B211-4C38-A625-99F0897FF47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6982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E4E3-0007-4549-8265-B8751069698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4884F-B211-4C38-A625-99F0897FF47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936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E4E3-0007-4549-8265-B8751069698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4884F-B211-4C38-A625-99F0897FF47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8844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E4E3-0007-4549-8265-B8751069698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4884F-B211-4C38-A625-99F0897FF47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21111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E4E3-0007-4549-8265-B8751069698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4884F-B211-4C38-A625-99F0897FF47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77839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E4E3-0007-4549-8265-B8751069698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4884F-B211-4C38-A625-99F0897FF47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89680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E4E3-0007-4549-8265-B8751069698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4884F-B211-4C38-A625-99F0897FF47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9307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E4E3-0007-4549-8265-B8751069698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4884F-B211-4C38-A625-99F0897FF47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03572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E4E3-0007-4549-8265-B8751069698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4884F-B211-4C38-A625-99F0897FF47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4730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1E4E3-0007-4549-8265-B8751069698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4884F-B211-4C38-A625-99F0897FF47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4708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95835" y="533767"/>
            <a:ext cx="11216419" cy="11079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5.1. 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sơ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200" b="1" baseline="-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= 15Ω, R</a:t>
            </a:r>
            <a:r>
              <a:rPr lang="vi-VN" sz="2200" b="1" baseline="-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= 10Ω,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vôn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12V.</a:t>
            </a:r>
            <a:endParaRPr lang="vi-V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tương đương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endParaRPr lang="vi-V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0493" y="31941"/>
            <a:ext cx="5057795" cy="4616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BÀI 5: ĐOẠN </a:t>
            </a:r>
            <a:r>
              <a:rPr lang="en-US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MẠCH SONG SONG</a:t>
            </a:r>
            <a:endParaRPr lang="en-US" sz="24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9460" name="Hộp_Văn_Bản 14"/>
          <p:cNvSpPr txBox="1">
            <a:spLocks noChangeArrowheads="1"/>
          </p:cNvSpPr>
          <p:nvPr/>
        </p:nvSpPr>
        <p:spPr bwMode="auto">
          <a:xfrm>
            <a:off x="2567434" y="1710461"/>
            <a:ext cx="70243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i="1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altLang="en-US" sz="2200" b="1" i="1" u="sng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52601" y="2229255"/>
            <a:ext cx="1329929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200" b="1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15</a:t>
            </a:r>
            <a:r>
              <a:rPr lang="el-GR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altLang="en-US" sz="2200" b="1" i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200" b="1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10</a:t>
            </a:r>
            <a:r>
              <a:rPr lang="el-GR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altLang="en-US" sz="2200" b="1" i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en-US" sz="2200" b="1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12A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altLang="en-US" sz="22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200" b="1" i="1" baseline="-250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tđ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=?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I</a:t>
            </a:r>
            <a:r>
              <a:rPr lang="en-US" altLang="en-US" sz="2200" b="1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200" b="1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?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200" b="1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A2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? </a:t>
            </a:r>
          </a:p>
        </p:txBody>
      </p:sp>
      <p:sp>
        <p:nvSpPr>
          <p:cNvPr id="19463" name="Hộp_Văn_Bản 13"/>
          <p:cNvSpPr txBox="1">
            <a:spLocks noChangeArrowheads="1"/>
          </p:cNvSpPr>
          <p:nvPr/>
        </p:nvSpPr>
        <p:spPr bwMode="auto">
          <a:xfrm>
            <a:off x="472644" y="1696688"/>
            <a:ext cx="10871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i="1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2200" b="1" i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vi-VN" altLang="en-US" sz="2200" b="1" i="1" u="sng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6"/>
          <p:cNvCxnSpPr/>
          <p:nvPr/>
        </p:nvCxnSpPr>
        <p:spPr>
          <a:xfrm>
            <a:off x="2159061" y="1850063"/>
            <a:ext cx="0" cy="4788205"/>
          </a:xfrm>
          <a:prstGeom prst="line">
            <a:avLst/>
          </a:prstGeom>
          <a:ln w="28575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Hộp_Văn_Bản 11"/>
          <p:cNvSpPr txBox="1">
            <a:spLocks noChangeArrowheads="1"/>
          </p:cNvSpPr>
          <p:nvPr/>
        </p:nvSpPr>
        <p:spPr bwMode="auto">
          <a:xfrm>
            <a:off x="2533036" y="3033640"/>
            <a:ext cx="524855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altLang="en-US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altLang="en-US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altLang="en-US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altLang="en-US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altLang="en-US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2200" b="1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Nút Hành động: Tiến hoặc Tiếp 22">
            <a:hlinkClick r:id="" action="ppaction://hlinkshowjump?jump=lastslide" highlightClick="1"/>
          </p:cNvPr>
          <p:cNvSpPr/>
          <p:nvPr/>
        </p:nvSpPr>
        <p:spPr>
          <a:xfrm>
            <a:off x="10253101" y="6497073"/>
            <a:ext cx="400050" cy="3429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 sz="1350"/>
          </a:p>
        </p:txBody>
      </p:sp>
      <p:sp>
        <p:nvSpPr>
          <p:cNvPr id="2" name="Hình chữ nhật 1"/>
          <p:cNvSpPr>
            <a:spLocks noChangeArrowheads="1"/>
          </p:cNvSpPr>
          <p:nvPr/>
        </p:nvSpPr>
        <p:spPr bwMode="auto">
          <a:xfrm>
            <a:off x="3207608" y="3957139"/>
            <a:ext cx="23953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en-US" sz="2000" i="1" baseline="-250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2000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U</a:t>
            </a:r>
            <a:r>
              <a:rPr lang="en-US" altLang="en-US" sz="2000" i="1" baseline="-250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000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U</a:t>
            </a:r>
            <a:r>
              <a:rPr lang="en-US" altLang="en-US" sz="2000" i="1" baseline="-250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000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12 V</a:t>
            </a:r>
            <a:endParaRPr lang="vi-VN" altLang="vi-VN" sz="2000" i="1" dirty="0">
              <a:solidFill>
                <a:srgbClr val="3333CC"/>
              </a:solidFill>
            </a:endParaRPr>
          </a:p>
        </p:txBody>
      </p:sp>
      <p:sp>
        <p:nvSpPr>
          <p:cNvPr id="54" name="Hộp_Văn_Bản 11"/>
          <p:cNvSpPr txBox="1">
            <a:spLocks noChangeArrowheads="1"/>
          </p:cNvSpPr>
          <p:nvPr/>
        </p:nvSpPr>
        <p:spPr bwMode="auto">
          <a:xfrm>
            <a:off x="2546632" y="2120240"/>
            <a:ext cx="5994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a/ </a:t>
            </a:r>
            <a:r>
              <a:rPr lang="en-US" altLang="en-US" sz="22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2200" b="1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3957" y="1784253"/>
            <a:ext cx="2800350" cy="1629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Nhóm 6"/>
          <p:cNvGrpSpPr/>
          <p:nvPr/>
        </p:nvGrpSpPr>
        <p:grpSpPr>
          <a:xfrm>
            <a:off x="3129547" y="1738163"/>
            <a:ext cx="7062840" cy="461665"/>
            <a:chOff x="1503203" y="2251406"/>
            <a:chExt cx="7062840" cy="461665"/>
          </a:xfrm>
        </p:grpSpPr>
        <p:sp>
          <p:nvSpPr>
            <p:cNvPr id="21" name="Hình chữ nhật 20"/>
            <p:cNvSpPr>
              <a:spLocks noChangeArrowheads="1"/>
            </p:cNvSpPr>
            <p:nvPr/>
          </p:nvSpPr>
          <p:spPr bwMode="auto">
            <a:xfrm>
              <a:off x="1503203" y="2251406"/>
              <a:ext cx="706284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ct val="0"/>
                </a:spcBef>
                <a:buNone/>
              </a:pPr>
              <a:r>
                <a:rPr lang="en-US" altLang="vi-VN" sz="2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</a:t>
              </a:r>
              <a:r>
                <a:rPr lang="en-US" altLang="vi-VN" sz="2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nt</a:t>
              </a:r>
              <a:r>
                <a:rPr lang="en-US" altLang="en-US" sz="22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{</a:t>
              </a:r>
              <a:r>
                <a:rPr lang="en-US" altLang="vi-VN" sz="2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      </a:t>
              </a:r>
              <a:r>
                <a:rPr lang="en-US" altLang="vi-VN" sz="2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nt</a:t>
              </a:r>
              <a:r>
                <a:rPr lang="en-US" altLang="vi-VN" sz="2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200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en-US" sz="2200" baseline="-25000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</a:t>
              </a:r>
              <a:r>
                <a:rPr lang="en-US" altLang="en-US" sz="22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)// (      </a:t>
              </a:r>
              <a:r>
                <a:rPr lang="en-US" altLang="en-US" sz="2200" dirty="0" err="1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nt</a:t>
              </a:r>
              <a:r>
                <a:rPr lang="en-US" altLang="en-US" sz="22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200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en-US" sz="2200" baseline="-25000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22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en-US" altLang="en-US" sz="24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}</a:t>
              </a:r>
              <a:endParaRPr lang="vi-VN" altLang="en-US" sz="2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" name="Nhóm 3"/>
            <p:cNvGrpSpPr/>
            <p:nvPr/>
          </p:nvGrpSpPr>
          <p:grpSpPr>
            <a:xfrm>
              <a:off x="4133021" y="2339834"/>
              <a:ext cx="411592" cy="307777"/>
              <a:chOff x="3017530" y="2578860"/>
              <a:chExt cx="411592" cy="307777"/>
            </a:xfrm>
          </p:grpSpPr>
          <p:sp>
            <p:nvSpPr>
              <p:cNvPr id="51" name="Oval 9"/>
              <p:cNvSpPr/>
              <p:nvPr/>
            </p:nvSpPr>
            <p:spPr bwMode="auto">
              <a:xfrm>
                <a:off x="3077576" y="2610778"/>
                <a:ext cx="291500" cy="27285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CA" sz="2200"/>
              </a:p>
            </p:txBody>
          </p:sp>
          <p:sp>
            <p:nvSpPr>
              <p:cNvPr id="55" name="TextBox 15"/>
              <p:cNvSpPr txBox="1">
                <a:spLocks noChangeArrowheads="1"/>
              </p:cNvSpPr>
              <p:nvPr/>
            </p:nvSpPr>
            <p:spPr bwMode="auto">
              <a:xfrm>
                <a:off x="3017530" y="2578860"/>
                <a:ext cx="411592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A2</a:t>
                </a:r>
                <a:endParaRPr lang="en-CA" altLang="en-US" sz="1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52" name="Nhóm 51"/>
            <p:cNvGrpSpPr/>
            <p:nvPr/>
          </p:nvGrpSpPr>
          <p:grpSpPr>
            <a:xfrm>
              <a:off x="2653467" y="2336049"/>
              <a:ext cx="411592" cy="307777"/>
              <a:chOff x="3017530" y="2578860"/>
              <a:chExt cx="411592" cy="307777"/>
            </a:xfrm>
          </p:grpSpPr>
          <p:sp>
            <p:nvSpPr>
              <p:cNvPr id="56" name="Oval 9"/>
              <p:cNvSpPr/>
              <p:nvPr/>
            </p:nvSpPr>
            <p:spPr bwMode="auto">
              <a:xfrm>
                <a:off x="3077576" y="2610778"/>
                <a:ext cx="291500" cy="27285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CA" sz="2200"/>
              </a:p>
            </p:txBody>
          </p:sp>
          <p:sp>
            <p:nvSpPr>
              <p:cNvPr id="57" name="TextBox 15"/>
              <p:cNvSpPr txBox="1">
                <a:spLocks noChangeArrowheads="1"/>
              </p:cNvSpPr>
              <p:nvPr/>
            </p:nvSpPr>
            <p:spPr bwMode="auto">
              <a:xfrm>
                <a:off x="3017530" y="2578860"/>
                <a:ext cx="411592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A1</a:t>
                </a:r>
                <a:endParaRPr lang="en-CA" altLang="en-US" sz="1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58" name="Nhóm 57"/>
            <p:cNvGrpSpPr/>
            <p:nvPr/>
          </p:nvGrpSpPr>
          <p:grpSpPr>
            <a:xfrm>
              <a:off x="1827786" y="2357310"/>
              <a:ext cx="411592" cy="307777"/>
              <a:chOff x="3068051" y="2592849"/>
              <a:chExt cx="411592" cy="307777"/>
            </a:xfrm>
          </p:grpSpPr>
          <p:sp>
            <p:nvSpPr>
              <p:cNvPr id="59" name="Oval 9"/>
              <p:cNvSpPr/>
              <p:nvPr/>
            </p:nvSpPr>
            <p:spPr bwMode="auto">
              <a:xfrm>
                <a:off x="3077576" y="2610778"/>
                <a:ext cx="291500" cy="27285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CA" sz="2200"/>
              </a:p>
            </p:txBody>
          </p:sp>
          <p:sp>
            <p:nvSpPr>
              <p:cNvPr id="60" name="TextBox 15"/>
              <p:cNvSpPr txBox="1">
                <a:spLocks noChangeArrowheads="1"/>
              </p:cNvSpPr>
              <p:nvPr/>
            </p:nvSpPr>
            <p:spPr bwMode="auto">
              <a:xfrm>
                <a:off x="3068051" y="2592849"/>
                <a:ext cx="411592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n-CA" altLang="en-US" sz="1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Hình chữ nhật 60"/>
              <p:cNvSpPr/>
              <p:nvPr/>
            </p:nvSpPr>
            <p:spPr>
              <a:xfrm>
                <a:off x="4632356" y="2510438"/>
                <a:ext cx="1140056" cy="5780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15.10</m:t>
                        </m:r>
                      </m:num>
                      <m:den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15+10</m:t>
                        </m:r>
                      </m:den>
                    </m:f>
                  </m:oMath>
                </a14:m>
                <a:endParaRPr lang="vi-VN" sz="2200" i="1" dirty="0"/>
              </a:p>
            </p:txBody>
          </p:sp>
        </mc:Choice>
        <mc:Fallback>
          <p:sp>
            <p:nvSpPr>
              <p:cNvPr id="61" name="Hình chữ nhật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356" y="2510438"/>
                <a:ext cx="1140056" cy="578043"/>
              </a:xfrm>
              <a:prstGeom prst="rect">
                <a:avLst/>
              </a:prstGeom>
              <a:blipFill>
                <a:blip r:embed="rId3"/>
                <a:stretch>
                  <a:fillRect l="-1070" b="-736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Hình chữ nhật 61"/>
          <p:cNvSpPr/>
          <p:nvPr/>
        </p:nvSpPr>
        <p:spPr>
          <a:xfrm>
            <a:off x="5700448" y="2566104"/>
            <a:ext cx="99257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defRPr/>
            </a:pPr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6(</a:t>
            </a:r>
            <a:r>
              <a:rPr lang="el-GR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Hình chữ nhật 62"/>
              <p:cNvSpPr/>
              <p:nvPr/>
            </p:nvSpPr>
            <p:spPr>
              <a:xfrm>
                <a:off x="3231408" y="2530299"/>
                <a:ext cx="1442383" cy="6133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200" i="1" baseline="-25000" dirty="0" err="1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tđ</a:t>
                </a:r>
                <a:r>
                  <a:rPr lang="en-US" sz="2200" i="1" baseline="-25000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vi-VN" sz="2200" i="1" dirty="0"/>
              </a:p>
            </p:txBody>
          </p:sp>
        </mc:Choice>
        <mc:Fallback>
          <p:sp>
            <p:nvSpPr>
              <p:cNvPr id="63" name="Hình chữ nhật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1408" y="2530299"/>
                <a:ext cx="1442383" cy="613309"/>
              </a:xfrm>
              <a:prstGeom prst="rect">
                <a:avLst/>
              </a:prstGeom>
              <a:blipFill>
                <a:blip r:embed="rId4"/>
                <a:stretch>
                  <a:fillRect l="-5485" b="-9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Hình chữ nhật 63"/>
              <p:cNvSpPr/>
              <p:nvPr/>
            </p:nvSpPr>
            <p:spPr>
              <a:xfrm>
                <a:off x="3224937" y="3405529"/>
                <a:ext cx="1326325" cy="6150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I= I</a:t>
                </a:r>
                <a:r>
                  <a:rPr lang="en-US" sz="2200" i="1" baseline="-25000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đ</m:t>
                            </m:r>
                          </m:sub>
                        </m:sSub>
                      </m:den>
                    </m:f>
                  </m:oMath>
                </a14:m>
                <a:endParaRPr lang="vi-VN" sz="2200" i="1" dirty="0"/>
              </a:p>
            </p:txBody>
          </p:sp>
        </mc:Choice>
        <mc:Fallback>
          <p:sp>
            <p:nvSpPr>
              <p:cNvPr id="64" name="Hình chữ nhật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937" y="3405529"/>
                <a:ext cx="1326325" cy="615040"/>
              </a:xfrm>
              <a:prstGeom prst="rect">
                <a:avLst/>
              </a:prstGeom>
              <a:blipFill>
                <a:blip r:embed="rId5"/>
                <a:stretch>
                  <a:fillRect l="-596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Hình chữ nhật 64"/>
              <p:cNvSpPr/>
              <p:nvPr/>
            </p:nvSpPr>
            <p:spPr>
              <a:xfrm>
                <a:off x="4473334" y="3385196"/>
                <a:ext cx="753732" cy="5732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vi-VN" sz="2200" i="1" dirty="0"/>
              </a:p>
            </p:txBody>
          </p:sp>
        </mc:Choice>
        <mc:Fallback>
          <p:sp>
            <p:nvSpPr>
              <p:cNvPr id="65" name="Hình chữ nhật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334" y="3385196"/>
                <a:ext cx="753732" cy="573234"/>
              </a:xfrm>
              <a:prstGeom prst="rect">
                <a:avLst/>
              </a:prstGeom>
              <a:blipFill>
                <a:blip r:embed="rId6"/>
                <a:stretch>
                  <a:fillRect l="-1626" b="-851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Hình chữ nhật 65"/>
          <p:cNvSpPr/>
          <p:nvPr/>
        </p:nvSpPr>
        <p:spPr>
          <a:xfrm>
            <a:off x="5211931" y="3443419"/>
            <a:ext cx="96051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defRPr/>
            </a:pPr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2(A)</a:t>
            </a:r>
          </a:p>
        </p:txBody>
      </p:sp>
      <p:sp>
        <p:nvSpPr>
          <p:cNvPr id="8" name="Hình chữ nhật 7"/>
          <p:cNvSpPr/>
          <p:nvPr/>
        </p:nvSpPr>
        <p:spPr>
          <a:xfrm>
            <a:off x="2567434" y="5584998"/>
            <a:ext cx="709299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vi-VN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2A</a:t>
            </a:r>
            <a:endParaRPr lang="en-US" sz="2200" b="1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vi-VN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vi-VN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0,8A</a:t>
            </a:r>
            <a:endParaRPr lang="en-US" sz="2200" b="1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vi-VN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1,2A.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8" name="Hình chữ nhật 67"/>
              <p:cNvSpPr/>
              <p:nvPr/>
            </p:nvSpPr>
            <p:spPr>
              <a:xfrm>
                <a:off x="3239698" y="4373775"/>
                <a:ext cx="883127" cy="6133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200" i="1" baseline="-25000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vi-VN" sz="2200" i="1" dirty="0"/>
              </a:p>
            </p:txBody>
          </p:sp>
        </mc:Choice>
        <mc:Fallback>
          <p:sp>
            <p:nvSpPr>
              <p:cNvPr id="68" name="Hình chữ nhật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698" y="4373775"/>
                <a:ext cx="883127" cy="613309"/>
              </a:xfrm>
              <a:prstGeom prst="rect">
                <a:avLst/>
              </a:prstGeom>
              <a:blipFill>
                <a:blip r:embed="rId7"/>
                <a:stretch>
                  <a:fillRect l="-8966" b="-9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Hình chữ nhật 68"/>
              <p:cNvSpPr/>
              <p:nvPr/>
            </p:nvSpPr>
            <p:spPr>
              <a:xfrm>
                <a:off x="4090764" y="4365680"/>
                <a:ext cx="753732" cy="5732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vi-VN" sz="2200" i="1" dirty="0"/>
              </a:p>
            </p:txBody>
          </p:sp>
        </mc:Choice>
        <mc:Fallback>
          <p:sp>
            <p:nvSpPr>
              <p:cNvPr id="69" name="Hình chữ nhật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0764" y="4365680"/>
                <a:ext cx="753732" cy="573234"/>
              </a:xfrm>
              <a:prstGeom prst="rect">
                <a:avLst/>
              </a:prstGeom>
              <a:blipFill>
                <a:blip r:embed="rId8"/>
                <a:stretch>
                  <a:fillRect l="-1613" b="-851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Hình chữ nhật 69"/>
          <p:cNvSpPr/>
          <p:nvPr/>
        </p:nvSpPr>
        <p:spPr>
          <a:xfrm>
            <a:off x="4836116" y="4408852"/>
            <a:ext cx="115929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defRPr/>
            </a:pPr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0,8(A)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" name="Hình chữ nhật 70"/>
              <p:cNvSpPr/>
              <p:nvPr/>
            </p:nvSpPr>
            <p:spPr>
              <a:xfrm>
                <a:off x="3250136" y="4949731"/>
                <a:ext cx="812595" cy="6133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200" i="1" baseline="-25000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vi-VN" sz="2200" i="1" dirty="0"/>
              </a:p>
            </p:txBody>
          </p:sp>
        </mc:Choice>
        <mc:Fallback>
          <p:sp>
            <p:nvSpPr>
              <p:cNvPr id="71" name="Hình chữ nhật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136" y="4949731"/>
                <a:ext cx="812595" cy="613309"/>
              </a:xfrm>
              <a:prstGeom prst="rect">
                <a:avLst/>
              </a:prstGeom>
              <a:blipFill>
                <a:blip r:embed="rId9"/>
                <a:stretch>
                  <a:fillRect l="-977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Hình chữ nhật 71"/>
              <p:cNvSpPr/>
              <p:nvPr/>
            </p:nvSpPr>
            <p:spPr>
              <a:xfrm>
                <a:off x="4101202" y="4941636"/>
                <a:ext cx="753732" cy="5732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vi-VN" sz="2200" i="1" dirty="0"/>
              </a:p>
            </p:txBody>
          </p:sp>
        </mc:Choice>
        <mc:Fallback>
          <p:sp>
            <p:nvSpPr>
              <p:cNvPr id="72" name="Hình chữ nhật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202" y="4941636"/>
                <a:ext cx="753732" cy="573234"/>
              </a:xfrm>
              <a:prstGeom prst="rect">
                <a:avLst/>
              </a:prstGeom>
              <a:blipFill>
                <a:blip r:embed="rId10"/>
                <a:stretch>
                  <a:fillRect l="-1626" b="-74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Hình chữ nhật 72"/>
          <p:cNvSpPr/>
          <p:nvPr/>
        </p:nvSpPr>
        <p:spPr>
          <a:xfrm>
            <a:off x="4846554" y="4984808"/>
            <a:ext cx="115929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defRPr/>
            </a:pPr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1,2(A)</a:t>
            </a:r>
          </a:p>
        </p:txBody>
      </p:sp>
    </p:spTree>
    <p:extLst>
      <p:ext uri="{BB962C8B-B14F-4D97-AF65-F5344CB8AC3E}">
        <p14:creationId xmlns:p14="http://schemas.microsoft.com/office/powerpoint/2010/main" val="25858523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" grpId="0"/>
      <p:bldP spid="54" grpId="0"/>
      <p:bldP spid="61" grpId="0"/>
      <p:bldP spid="62" grpId="0"/>
      <p:bldP spid="63" grpId="0"/>
      <p:bldP spid="64" grpId="0"/>
      <p:bldP spid="65" grpId="0"/>
      <p:bldP spid="66" grpId="0"/>
      <p:bldP spid="68" grpId="0"/>
      <p:bldP spid="69" grpId="0"/>
      <p:bldP spid="70" grpId="0"/>
      <p:bldP spid="71" grpId="0"/>
      <p:bldP spid="72" grpId="0"/>
      <p:bldP spid="7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6"/>
          <p:cNvCxnSpPr/>
          <p:nvPr/>
        </p:nvCxnSpPr>
        <p:spPr>
          <a:xfrm>
            <a:off x="3733800" y="1905001"/>
            <a:ext cx="0" cy="4788205"/>
          </a:xfrm>
          <a:prstGeom prst="line">
            <a:avLst/>
          </a:prstGeom>
          <a:ln w="28575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581302" y="559167"/>
            <a:ext cx="9472778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5.10. </a:t>
            </a:r>
            <a:r>
              <a:rPr lang="vi-VN" dirty="0"/>
              <a:t>Ba điểm trở R</a:t>
            </a:r>
            <a:r>
              <a:rPr lang="vi-VN" baseline="-25000" dirty="0"/>
              <a:t>1</a:t>
            </a:r>
            <a:r>
              <a:rPr lang="vi-VN" dirty="0"/>
              <a:t> = 5Ω, R</a:t>
            </a:r>
            <a:r>
              <a:rPr lang="vi-VN" baseline="-25000" dirty="0"/>
              <a:t>2</a:t>
            </a:r>
            <a:r>
              <a:rPr lang="vi-VN" dirty="0"/>
              <a:t> = 10Ω và R</a:t>
            </a:r>
            <a:r>
              <a:rPr lang="vi-VN" baseline="-25000" dirty="0"/>
              <a:t>3</a:t>
            </a:r>
            <a:r>
              <a:rPr lang="vi-VN" dirty="0"/>
              <a:t> = 30Ω được mắc song song với nhau. Điện trở tương đương của đoạn mạch song song này là bao nhiêu?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0493" y="31941"/>
            <a:ext cx="4570482" cy="5078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7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ĐOẠN MẠCH SONG SONG</a:t>
            </a:r>
            <a:endParaRPr lang="en-US" sz="27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81302" y="3048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0,33Ω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3Ω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33,3Ω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45Ω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5Ω;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10 Ω;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30 Ω;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tđ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 giải: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 điện trở tương đương của đoạn mạch là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tđ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mắc song song với nhau nên ta có: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169" name="Ảnh 2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302" y="3505200"/>
            <a:ext cx="333375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1302" y="4029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tđ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3Ω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 B.</a:t>
            </a: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72123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6"/>
          <p:cNvCxnSpPr/>
          <p:nvPr/>
        </p:nvCxnSpPr>
        <p:spPr>
          <a:xfrm>
            <a:off x="3733800" y="1905001"/>
            <a:ext cx="0" cy="4788205"/>
          </a:xfrm>
          <a:prstGeom prst="line">
            <a:avLst/>
          </a:prstGeom>
          <a:ln w="28575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581302" y="559167"/>
            <a:ext cx="9472778" cy="18158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5.11. </a:t>
            </a:r>
            <a:r>
              <a:rPr lang="vi-VN" dirty="0"/>
              <a:t>Cho mạch điện có sơ đồ như hình 5.6, trong đó điện trở R</a:t>
            </a:r>
            <a:r>
              <a:rPr lang="vi-VN" baseline="-25000" dirty="0"/>
              <a:t>1</a:t>
            </a:r>
            <a:r>
              <a:rPr lang="vi-VN" dirty="0"/>
              <a:t> = 6Ω; dòng điện mạch chính có cường độ I = 1,2A và dòng điện đi qua điện trở R</a:t>
            </a:r>
            <a:r>
              <a:rPr lang="vi-VN" baseline="-25000" dirty="0"/>
              <a:t>2</a:t>
            </a:r>
            <a:r>
              <a:rPr lang="vi-VN" dirty="0"/>
              <a:t> có cường độ I</a:t>
            </a:r>
            <a:r>
              <a:rPr lang="vi-VN" baseline="-25000" dirty="0"/>
              <a:t>2</a:t>
            </a:r>
            <a:r>
              <a:rPr lang="vi-VN" dirty="0"/>
              <a:t> = 0,4A</a:t>
            </a:r>
          </a:p>
          <a:p>
            <a:r>
              <a:rPr lang="vi-VN" dirty="0"/>
              <a:t>a) Tính R</a:t>
            </a:r>
            <a:r>
              <a:rPr lang="vi-VN" baseline="-25000" dirty="0"/>
              <a:t>2</a:t>
            </a:r>
            <a:r>
              <a:rPr lang="vi-VN" dirty="0"/>
              <a:t>.</a:t>
            </a:r>
          </a:p>
          <a:p>
            <a:r>
              <a:rPr lang="vi-VN" dirty="0"/>
              <a:t>b) Tính hiệu điện thế U đặt vào hai đầu đoạn mạch</a:t>
            </a:r>
          </a:p>
          <a:p>
            <a:r>
              <a:rPr lang="vi-VN" dirty="0"/>
              <a:t>c) Mắc một điện trở R</a:t>
            </a:r>
            <a:r>
              <a:rPr lang="vi-VN" baseline="-25000" dirty="0"/>
              <a:t>3</a:t>
            </a:r>
            <a:r>
              <a:rPr lang="vi-VN" dirty="0"/>
              <a:t> vào mạch điện trên, song song với R</a:t>
            </a:r>
            <a:r>
              <a:rPr lang="vi-VN" baseline="-25000" dirty="0"/>
              <a:t>1</a:t>
            </a:r>
            <a:r>
              <a:rPr lang="vi-VN" dirty="0"/>
              <a:t> và R</a:t>
            </a:r>
            <a:r>
              <a:rPr lang="vi-VN" baseline="-25000" dirty="0"/>
              <a:t>2</a:t>
            </a:r>
            <a:r>
              <a:rPr lang="vi-VN" dirty="0"/>
              <a:t> thì dòng điện mạch chính có cường độ là 1,5A. Tính R</a:t>
            </a:r>
            <a:r>
              <a:rPr lang="vi-VN" baseline="-25000" dirty="0"/>
              <a:t>3</a:t>
            </a:r>
            <a:r>
              <a:rPr lang="vi-VN" dirty="0"/>
              <a:t> và điện trở tương đương R</a:t>
            </a:r>
            <a:r>
              <a:rPr lang="vi-VN" baseline="-25000" dirty="0"/>
              <a:t>tđ</a:t>
            </a:r>
            <a:r>
              <a:rPr lang="vi-VN" dirty="0"/>
              <a:t> của đoạn mạch này khi đó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0493" y="31941"/>
            <a:ext cx="4570482" cy="5078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7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ĐOẠN MẠCH SONG SONG</a:t>
            </a:r>
            <a:endParaRPr lang="en-US" sz="27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6149" name="Ảnh 27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475" y="1748065"/>
            <a:ext cx="2600325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Ảnh 26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475" y="3357790"/>
            <a:ext cx="733425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Ảnh 25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475" y="4367440"/>
            <a:ext cx="21717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Ảnh 24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475" y="5348515"/>
            <a:ext cx="182880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5" name="Ảnh 23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475" y="6358165"/>
            <a:ext cx="191452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1133475" y="129086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133475" y="335779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6Ω;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song song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I = 1,2A;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0,4A;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U = ?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song song với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và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I = 1,5A;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?;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tđ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 giải: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và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mắc song song nên: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=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+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→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I –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1,2 – 0,4 = 0,8A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 </a:t>
            </a: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133475" y="391024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 U = U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U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0,8.6 = 4,8V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Điện trở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là: </a:t>
            </a: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133475" y="489131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Hiệu điện thế U đặt vào hai đầu đoạn mạch là: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= U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U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.R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0,4.12 = 4,8V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Vì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song song với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và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nên: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= U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U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U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4,8V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=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+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→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I –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1,5 – 0,8 – 0,4 = 0,3A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 trở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bằng: </a:t>
            </a: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133475" y="590096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 trở tương đương của toàn mạch là: </a:t>
            </a: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4445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6"/>
          <p:cNvCxnSpPr/>
          <p:nvPr/>
        </p:nvCxnSpPr>
        <p:spPr>
          <a:xfrm>
            <a:off x="3733800" y="1905001"/>
            <a:ext cx="0" cy="4788205"/>
          </a:xfrm>
          <a:prstGeom prst="line">
            <a:avLst/>
          </a:prstGeom>
          <a:ln w="28575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581302" y="559167"/>
            <a:ext cx="9472778" cy="9848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5.12. </a:t>
            </a:r>
            <a:r>
              <a:rPr lang="vi-VN" dirty="0"/>
              <a:t>Cho một ampe kế, một hiệu điện thế U không đổi, các dây dẫn nối, một điện trở R đã biết giá trị và một điện trở R</a:t>
            </a:r>
            <a:r>
              <a:rPr lang="vi-VN" baseline="-25000" dirty="0"/>
              <a:t>x</a:t>
            </a:r>
            <a:r>
              <a:rPr lang="vi-VN" dirty="0"/>
              <a:t> chưa biết giá trị. Hãy nêu một phương án giúp xác định giá trị của R</a:t>
            </a:r>
            <a:r>
              <a:rPr lang="vi-VN" baseline="-25000" dirty="0"/>
              <a:t>x</a:t>
            </a:r>
            <a:r>
              <a:rPr lang="vi-VN" dirty="0"/>
              <a:t> (vẽ hình và giải thích cách làm).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0493" y="31941"/>
            <a:ext cx="4570482" cy="5078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7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ĐOẠN MẠCH SONG SONG</a:t>
            </a:r>
            <a:endParaRPr lang="en-US" sz="27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5123" name="Ảnh 30" descr="Giải sách bài tập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362201"/>
            <a:ext cx="2276475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Ảnh 29" descr="Giải sách bài tập Vật Lí 9 | Giải bài tập Sách bài tập Vật Lí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62351"/>
            <a:ext cx="2257425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1" name="Ảnh 28" descr="Giải sách bài tập Vật Lí 9 | Giải bài tập Sách bài tập Vật Lí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743451"/>
            <a:ext cx="160020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219200" y="190500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 giải: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 tiên, mắc R và ampe kế nối tiếp nhau và mắc vào ngồn điện có hiệu điện thế U không đổi nhưng chưa biết giá trị của U như hình vẽ.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219200" y="35623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 số chỉ của ampe kế lúc này ta được I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Áp dụng công thức: U = I.R ta tìm được được giá trị của U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Sau đó ta bỏ điện trở R ra ngoài và thay điện trở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vào: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219200" y="47434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 này đọc số chỉ của ampe kế ta được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 có: U =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249363" y="529590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như vậy ta tìm được giá trị của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45774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581302" y="559167"/>
            <a:ext cx="9472778" cy="12618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5.13. </a:t>
            </a:r>
            <a:r>
              <a:rPr lang="vi-VN" dirty="0"/>
              <a:t>Cho một hiệu điện thế U = 1,8V và hai điện trở R</a:t>
            </a:r>
            <a:r>
              <a:rPr lang="vi-VN" baseline="-25000" dirty="0"/>
              <a:t>1</a:t>
            </a:r>
            <a:r>
              <a:rPr lang="vi-VN" dirty="0"/>
              <a:t> và R</a:t>
            </a:r>
            <a:r>
              <a:rPr lang="vi-VN" baseline="-25000" dirty="0"/>
              <a:t>2</a:t>
            </a:r>
            <a:r>
              <a:rPr lang="vi-VN" dirty="0"/>
              <a:t>. Nếu mắc nối tiếp hai điện trở này vào hiệu điện thế U thì dòng điện đi qua chúng có cường độ I</a:t>
            </a:r>
            <a:r>
              <a:rPr lang="vi-VN" baseline="-25000" dirty="0"/>
              <a:t>1</a:t>
            </a:r>
            <a:r>
              <a:rPr lang="vi-VN" dirty="0"/>
              <a:t> = 0,2A; nếu mắc song song hai điện trở này vào hiệu điện thế U thì dòng điện mạch chính có cường độ I</a:t>
            </a:r>
            <a:r>
              <a:rPr lang="vi-VN" baseline="-25000" dirty="0"/>
              <a:t>2</a:t>
            </a:r>
            <a:r>
              <a:rPr lang="vi-VN" dirty="0"/>
              <a:t> = 0,9A. Tính R</a:t>
            </a:r>
            <a:r>
              <a:rPr lang="vi-VN" baseline="-25000" dirty="0"/>
              <a:t>1</a:t>
            </a:r>
            <a:r>
              <a:rPr lang="vi-VN" dirty="0"/>
              <a:t> và R</a:t>
            </a:r>
            <a:r>
              <a:rPr lang="vi-VN" baseline="-25000" dirty="0"/>
              <a:t>2</a:t>
            </a:r>
            <a:endParaRPr lang="vi-VN" dirty="0"/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0493" y="31941"/>
            <a:ext cx="4570482" cy="5078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7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ĐOẠN MẠCH SONG SONG</a:t>
            </a:r>
            <a:endParaRPr lang="en-US" sz="27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8195" name="Ảnh 33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302" y="3098800"/>
            <a:ext cx="292417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Ảnh 3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302" y="3670300"/>
            <a:ext cx="294322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3" name="Ảnh 31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302" y="4260850"/>
            <a:ext cx="752475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581302" y="2641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= 1,8 V;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nối tiếp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thì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0,2 A;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song song với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thì I =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0,9 A;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?;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 giải: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nối tiếp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nên điện trở tương đương của mạch lúc này là: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81302" y="36703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song song với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nên điện trở tương đương của mạch lúc này là: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581302" y="4260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 (1) nhân với (2) theo vế ta được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18 → </a:t>
            </a: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11465" y="47847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 (3) vào (1), ta được: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- 9R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+ 18 = 0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 phương trình, ta có: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3Ω;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6Ω hay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6Ω;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3Ω</a:t>
            </a: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59679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581302" y="559167"/>
            <a:ext cx="9472778" cy="12618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5.14. </a:t>
            </a:r>
            <a:r>
              <a:rPr lang="vi-VN" b="1" dirty="0"/>
              <a:t>:</a:t>
            </a:r>
            <a:r>
              <a:rPr lang="vi-VN" dirty="0"/>
              <a:t> Một đoạn mạch gồm ba điện trở R</a:t>
            </a:r>
            <a:r>
              <a:rPr lang="vi-VN" baseline="-25000" dirty="0"/>
              <a:t>1</a:t>
            </a:r>
            <a:r>
              <a:rPr lang="vi-VN" dirty="0"/>
              <a:t> = 9Ω, R</a:t>
            </a:r>
            <a:r>
              <a:rPr lang="vi-VN" baseline="-25000" dirty="0"/>
              <a:t>2</a:t>
            </a:r>
            <a:r>
              <a:rPr lang="vi-VN" dirty="0"/>
              <a:t> = 18Ω và R</a:t>
            </a:r>
            <a:r>
              <a:rPr lang="vi-VN" baseline="-25000" dirty="0"/>
              <a:t>3</a:t>
            </a:r>
            <a:r>
              <a:rPr lang="vi-VN" dirty="0"/>
              <a:t> = 24Ω được mắc vào hiệu điện thế U = 3,6V như sơ đồ hình 5.7.</a:t>
            </a:r>
          </a:p>
          <a:p>
            <a:r>
              <a:rPr lang="vi-VN" dirty="0"/>
              <a:t>a) Tính điện trở tương đương của đoạn mạch</a:t>
            </a:r>
          </a:p>
          <a:p>
            <a:r>
              <a:rPr lang="vi-VN" dirty="0"/>
              <a:t>b) Tính số chỉ I của ampe kế A và số chỉ I</a:t>
            </a:r>
            <a:r>
              <a:rPr lang="vi-VN" baseline="-25000" dirty="0"/>
              <a:t>12</a:t>
            </a:r>
            <a:r>
              <a:rPr lang="vi-VN" dirty="0"/>
              <a:t> của ampe kế </a:t>
            </a:r>
            <a:r>
              <a:rPr lang="vi-VN" dirty="0" smtClean="0"/>
              <a:t>A</a:t>
            </a:r>
            <a:r>
              <a:rPr lang="vi-VN" baseline="-25000" dirty="0" smtClean="0"/>
              <a:t>1</a:t>
            </a:r>
            <a:endParaRPr lang="vi-VN" dirty="0"/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0493" y="31941"/>
            <a:ext cx="4570482" cy="5078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7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ĐOẠN MẠCH SONG SONG</a:t>
            </a:r>
            <a:endParaRPr lang="en-US" sz="27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10245" name="Ảnh 38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120" y="2258082"/>
            <a:ext cx="21336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Ảnh 37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120" y="3743982"/>
            <a:ext cx="245745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Ảnh 36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120" y="4267857"/>
            <a:ext cx="272415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Ảnh 35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120" y="4858407"/>
            <a:ext cx="1933575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1" name="Ảnh 34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120" y="5868057"/>
            <a:ext cx="1933575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2357120" y="180088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357120" y="37439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9Ω,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18Ω và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24Ω, U =3,6V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tđ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I = ?;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 giải: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song song với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nên điện trở tương đương của đoạn mạch gồm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và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là: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357120" y="42678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song song với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nên điện trở tương đương của toàn mạch là: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357120" y="485840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Số chỉ của ampe kế A là:</a:t>
            </a: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357120" y="541085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 cụm đoạn mạch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mắc song song với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nên U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U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U = 3,6V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 chỉ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của ampe kế A1 bàng cường độ dòng điện</a:t>
            </a: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2357120" y="63919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902206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581302" y="559167"/>
            <a:ext cx="9472778" cy="12618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5.13. </a:t>
            </a:r>
            <a:r>
              <a:rPr lang="vi-VN" dirty="0"/>
              <a:t>Cho một hiệu điện thế U = 1,8V và hai điện trở R</a:t>
            </a:r>
            <a:r>
              <a:rPr lang="vi-VN" baseline="-25000" dirty="0"/>
              <a:t>1</a:t>
            </a:r>
            <a:r>
              <a:rPr lang="vi-VN" dirty="0"/>
              <a:t> và R</a:t>
            </a:r>
            <a:r>
              <a:rPr lang="vi-VN" baseline="-25000" dirty="0"/>
              <a:t>2</a:t>
            </a:r>
            <a:r>
              <a:rPr lang="vi-VN" dirty="0"/>
              <a:t>. Nếu mắc nối tiếp hai điện trở này vào hiệu điện thế U thì dòng điện đi qua chúng có cường độ I</a:t>
            </a:r>
            <a:r>
              <a:rPr lang="vi-VN" baseline="-25000" dirty="0"/>
              <a:t>1</a:t>
            </a:r>
            <a:r>
              <a:rPr lang="vi-VN" dirty="0"/>
              <a:t> = 0,2A; nếu mắc song song hai điện trở này vào hiệu điện thế U thì dòng điện mạch chính có cường độ I</a:t>
            </a:r>
            <a:r>
              <a:rPr lang="vi-VN" baseline="-25000" dirty="0"/>
              <a:t>2</a:t>
            </a:r>
            <a:r>
              <a:rPr lang="vi-VN" dirty="0"/>
              <a:t> = 0,9A. Tính R</a:t>
            </a:r>
            <a:r>
              <a:rPr lang="vi-VN" baseline="-25000" dirty="0"/>
              <a:t>1</a:t>
            </a:r>
            <a:r>
              <a:rPr lang="vi-VN" dirty="0"/>
              <a:t> và R</a:t>
            </a:r>
            <a:r>
              <a:rPr lang="vi-VN" baseline="-25000" dirty="0"/>
              <a:t>2</a:t>
            </a:r>
            <a:endParaRPr lang="vi-VN" dirty="0"/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0493" y="31941"/>
            <a:ext cx="4570482" cy="5078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7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ĐOẠN MẠCH SONG SONG</a:t>
            </a:r>
            <a:endParaRPr lang="en-US" sz="27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8195" name="Ảnh 33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302" y="3098800"/>
            <a:ext cx="292417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Ảnh 3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302" y="3670300"/>
            <a:ext cx="294322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3" name="Ảnh 31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302" y="4260850"/>
            <a:ext cx="752475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581302" y="2641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= 1,8 V;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nối tiếp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thì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0,2 A;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song song với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thì I = I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0,9 A;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?;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 giải: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nối tiếp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nên điện trở tương đương của mạch lúc này là: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81302" y="36703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song song với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nên điện trở tương đương của mạch lúc này là: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581302" y="4260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 (1) nhân với (2) theo vế ta được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18 → </a:t>
            </a: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11465" y="47847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 (3) vào (1), ta được: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- 9R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+ 18 = 0</a:t>
            </a:r>
            <a:endParaRPr kumimoji="0" lang="vi-VN" altLang="vi-VN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 phương trình, ta có: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3Ω;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6Ω hay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6Ω; R</a:t>
            </a:r>
            <a:r>
              <a:rPr kumimoji="0" lang="vi-VN" altLang="vi-VN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3Ω</a:t>
            </a:r>
            <a:endParaRPr kumimoji="0" lang="vi-VN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90035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309282" y="582784"/>
            <a:ext cx="11308977" cy="11079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5.2. 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sơ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trong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200" b="1" baseline="-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= 5Ω , R</a:t>
            </a:r>
            <a:r>
              <a:rPr lang="vi-VN" sz="2200" b="1" baseline="-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= 10Ω,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vi-VN" sz="2200" b="1" baseline="-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0,6A</a:t>
            </a:r>
            <a:endParaRPr lang="vi-V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endParaRPr lang="vi-V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endParaRPr lang="vi-V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0" name="Hộp_Văn_Bản 14"/>
          <p:cNvSpPr txBox="1">
            <a:spLocks noChangeArrowheads="1"/>
          </p:cNvSpPr>
          <p:nvPr/>
        </p:nvSpPr>
        <p:spPr bwMode="auto">
          <a:xfrm>
            <a:off x="2773880" y="1814813"/>
            <a:ext cx="70243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i="1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altLang="en-US" sz="2200" b="1" i="1" u="sng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976761" y="2187335"/>
            <a:ext cx="15761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200" b="1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5</a:t>
            </a:r>
            <a:r>
              <a:rPr lang="el-GR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altLang="en-US" sz="2200" b="1" i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200" b="1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10</a:t>
            </a:r>
            <a:r>
              <a:rPr lang="el-GR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altLang="en-US" sz="2200" b="1" i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200" b="1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A1 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0,6A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U</a:t>
            </a:r>
            <a:r>
              <a:rPr lang="en-US" altLang="en-US" sz="2200" b="1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=?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I</a:t>
            </a:r>
            <a:r>
              <a:rPr lang="en-US" altLang="en-US" sz="2200" b="1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=?</a:t>
            </a:r>
          </a:p>
        </p:txBody>
      </p:sp>
      <p:sp>
        <p:nvSpPr>
          <p:cNvPr id="19463" name="Hộp_Văn_Bản 13"/>
          <p:cNvSpPr txBox="1">
            <a:spLocks noChangeArrowheads="1"/>
          </p:cNvSpPr>
          <p:nvPr/>
        </p:nvSpPr>
        <p:spPr bwMode="auto">
          <a:xfrm>
            <a:off x="970761" y="1773914"/>
            <a:ext cx="10871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i="1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2200" b="1" i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vi-VN" altLang="en-US" sz="2200" b="1" i="1" u="sng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6"/>
          <p:cNvCxnSpPr/>
          <p:nvPr/>
        </p:nvCxnSpPr>
        <p:spPr>
          <a:xfrm>
            <a:off x="2750928" y="1894984"/>
            <a:ext cx="0" cy="4788205"/>
          </a:xfrm>
          <a:prstGeom prst="line">
            <a:avLst/>
          </a:prstGeom>
          <a:ln w="28575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Nút Hành động: Tiến hoặc Tiếp 22">
            <a:hlinkClick r:id="" action="ppaction://hlinkshowjump?jump=lastslide" highlightClick="1"/>
          </p:cNvPr>
          <p:cNvSpPr/>
          <p:nvPr/>
        </p:nvSpPr>
        <p:spPr>
          <a:xfrm>
            <a:off x="10253101" y="6497073"/>
            <a:ext cx="400050" cy="3429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 sz="1350"/>
          </a:p>
        </p:txBody>
      </p:sp>
      <p:sp>
        <p:nvSpPr>
          <p:cNvPr id="54" name="Hộp_Văn_Bản 11"/>
          <p:cNvSpPr txBox="1">
            <a:spLocks noChangeArrowheads="1"/>
          </p:cNvSpPr>
          <p:nvPr/>
        </p:nvSpPr>
        <p:spPr bwMode="auto">
          <a:xfrm>
            <a:off x="2736181" y="3491575"/>
            <a:ext cx="5994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a/ </a:t>
            </a:r>
            <a:r>
              <a:rPr lang="en-US" altLang="en-US" sz="22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  <a:endParaRPr lang="vi-VN" altLang="en-US" sz="2200" b="1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Nhóm 6"/>
          <p:cNvGrpSpPr/>
          <p:nvPr/>
        </p:nvGrpSpPr>
        <p:grpSpPr>
          <a:xfrm>
            <a:off x="2652416" y="2272626"/>
            <a:ext cx="7062840" cy="461665"/>
            <a:chOff x="1497493" y="2237302"/>
            <a:chExt cx="7062840" cy="461665"/>
          </a:xfrm>
        </p:grpSpPr>
        <p:sp>
          <p:nvSpPr>
            <p:cNvPr id="21" name="Hình chữ nhật 20"/>
            <p:cNvSpPr>
              <a:spLocks noChangeArrowheads="1"/>
            </p:cNvSpPr>
            <p:nvPr/>
          </p:nvSpPr>
          <p:spPr bwMode="auto">
            <a:xfrm>
              <a:off x="1497493" y="2237302"/>
              <a:ext cx="706284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ct val="0"/>
                </a:spcBef>
                <a:buNone/>
              </a:pPr>
              <a:r>
                <a:rPr lang="en-US" altLang="vi-VN" sz="2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</a:t>
              </a:r>
              <a:r>
                <a:rPr lang="en-US" altLang="vi-VN" sz="2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nt</a:t>
              </a:r>
              <a:r>
                <a:rPr lang="en-US" altLang="en-US" sz="22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{</a:t>
              </a:r>
              <a:r>
                <a:rPr lang="en-US" altLang="vi-VN" sz="2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      </a:t>
              </a:r>
              <a:r>
                <a:rPr lang="en-US" altLang="vi-VN" sz="2200" b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nt</a:t>
              </a:r>
              <a:r>
                <a:rPr lang="en-US" altLang="vi-VN" sz="2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200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en-US" sz="2200" baseline="-25000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</a:t>
              </a:r>
              <a:r>
                <a:rPr lang="en-US" altLang="en-US" sz="22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)//</a:t>
              </a:r>
              <a:r>
                <a:rPr lang="en-US" altLang="en-US" sz="2200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en-US" sz="2200" baseline="-25000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22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en-US" altLang="en-US" sz="24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}</a:t>
              </a:r>
              <a:endParaRPr lang="vi-VN" altLang="en-US" sz="2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2" name="Nhóm 51"/>
            <p:cNvGrpSpPr/>
            <p:nvPr/>
          </p:nvGrpSpPr>
          <p:grpSpPr>
            <a:xfrm>
              <a:off x="2676642" y="2348626"/>
              <a:ext cx="411592" cy="307777"/>
              <a:chOff x="3040705" y="2591437"/>
              <a:chExt cx="411592" cy="307777"/>
            </a:xfrm>
          </p:grpSpPr>
          <p:sp>
            <p:nvSpPr>
              <p:cNvPr id="56" name="Oval 9"/>
              <p:cNvSpPr/>
              <p:nvPr/>
            </p:nvSpPr>
            <p:spPr bwMode="auto">
              <a:xfrm>
                <a:off x="3077576" y="2610778"/>
                <a:ext cx="291500" cy="27285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CA" sz="2200"/>
              </a:p>
            </p:txBody>
          </p:sp>
          <p:sp>
            <p:nvSpPr>
              <p:cNvPr id="57" name="TextBox 15"/>
              <p:cNvSpPr txBox="1">
                <a:spLocks noChangeArrowheads="1"/>
              </p:cNvSpPr>
              <p:nvPr/>
            </p:nvSpPr>
            <p:spPr bwMode="auto">
              <a:xfrm>
                <a:off x="3040705" y="2591437"/>
                <a:ext cx="411592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A1</a:t>
                </a:r>
                <a:endParaRPr lang="en-CA" altLang="en-US" sz="1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58" name="Nhóm 57"/>
            <p:cNvGrpSpPr/>
            <p:nvPr/>
          </p:nvGrpSpPr>
          <p:grpSpPr>
            <a:xfrm>
              <a:off x="1827786" y="2357310"/>
              <a:ext cx="411592" cy="307777"/>
              <a:chOff x="3068051" y="2592849"/>
              <a:chExt cx="411592" cy="307777"/>
            </a:xfrm>
          </p:grpSpPr>
          <p:sp>
            <p:nvSpPr>
              <p:cNvPr id="59" name="Oval 9"/>
              <p:cNvSpPr/>
              <p:nvPr/>
            </p:nvSpPr>
            <p:spPr bwMode="auto">
              <a:xfrm>
                <a:off x="3077576" y="2610778"/>
                <a:ext cx="291500" cy="27285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CA" sz="2200"/>
              </a:p>
            </p:txBody>
          </p:sp>
          <p:sp>
            <p:nvSpPr>
              <p:cNvPr id="60" name="TextBox 15"/>
              <p:cNvSpPr txBox="1">
                <a:spLocks noChangeArrowheads="1"/>
              </p:cNvSpPr>
              <p:nvPr/>
            </p:nvSpPr>
            <p:spPr bwMode="auto">
              <a:xfrm>
                <a:off x="3068051" y="2592849"/>
                <a:ext cx="411592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n-CA" altLang="en-US" sz="1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61" name="Hình chữ nhật 60"/>
          <p:cNvSpPr/>
          <p:nvPr/>
        </p:nvSpPr>
        <p:spPr>
          <a:xfrm>
            <a:off x="5433202" y="3877709"/>
            <a:ext cx="115127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0,6 .5</a:t>
            </a:r>
            <a:endParaRPr lang="vi-VN" sz="2200" i="1" dirty="0"/>
          </a:p>
        </p:txBody>
      </p:sp>
      <p:sp>
        <p:nvSpPr>
          <p:cNvPr id="62" name="Hình chữ nhật 61"/>
          <p:cNvSpPr/>
          <p:nvPr/>
        </p:nvSpPr>
        <p:spPr>
          <a:xfrm>
            <a:off x="6459064" y="3877708"/>
            <a:ext cx="96051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defRPr/>
            </a:pPr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3(V)</a:t>
            </a:r>
          </a:p>
        </p:txBody>
      </p:sp>
      <p:sp>
        <p:nvSpPr>
          <p:cNvPr id="63" name="Hình chữ nhật 62"/>
          <p:cNvSpPr/>
          <p:nvPr/>
        </p:nvSpPr>
        <p:spPr>
          <a:xfrm>
            <a:off x="3390392" y="3853050"/>
            <a:ext cx="228299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200" i="1" baseline="-25000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U</a:t>
            </a:r>
            <a:r>
              <a:rPr lang="en-US" sz="2200" i="1" baseline="-25000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200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en-US" sz="2200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200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200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4" name="Hình chữ nhật 63"/>
              <p:cNvSpPr/>
              <p:nvPr/>
            </p:nvSpPr>
            <p:spPr>
              <a:xfrm>
                <a:off x="3237194" y="5855209"/>
                <a:ext cx="951414" cy="6150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𝐴𝐵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đ</m:t>
                            </m:r>
                          </m:sub>
                        </m:sSub>
                      </m:den>
                    </m:f>
                  </m:oMath>
                </a14:m>
                <a:endParaRPr lang="vi-VN" sz="2200" i="1" dirty="0"/>
              </a:p>
            </p:txBody>
          </p:sp>
        </mc:Choice>
        <mc:Fallback>
          <p:sp>
            <p:nvSpPr>
              <p:cNvPr id="64" name="Hình chữ nhật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7194" y="5855209"/>
                <a:ext cx="951414" cy="615040"/>
              </a:xfrm>
              <a:prstGeom prst="rect">
                <a:avLst/>
              </a:prstGeom>
              <a:blipFill>
                <a:blip r:embed="rId2"/>
                <a:stretch>
                  <a:fillRect l="-8333" b="-1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Hình chữ nhật 7"/>
          <p:cNvSpPr/>
          <p:nvPr/>
        </p:nvSpPr>
        <p:spPr>
          <a:xfrm>
            <a:off x="2795531" y="5344445"/>
            <a:ext cx="687584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2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endParaRPr lang="vi-VN" sz="22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" name="Hình chữ nhật 71"/>
              <p:cNvSpPr/>
              <p:nvPr/>
            </p:nvSpPr>
            <p:spPr>
              <a:xfrm>
                <a:off x="4183988" y="5879444"/>
                <a:ext cx="973343" cy="6143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10/3</m:t>
                        </m:r>
                      </m:den>
                    </m:f>
                  </m:oMath>
                </a14:m>
                <a:endParaRPr lang="vi-VN" sz="2200" i="1" dirty="0"/>
              </a:p>
            </p:txBody>
          </p:sp>
        </mc:Choice>
        <mc:Fallback>
          <p:sp>
            <p:nvSpPr>
              <p:cNvPr id="72" name="Hình chữ nhật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988" y="5879444"/>
                <a:ext cx="973343" cy="614399"/>
              </a:xfrm>
              <a:prstGeom prst="rect">
                <a:avLst/>
              </a:prstGeom>
              <a:blipFill>
                <a:blip r:embed="rId3"/>
                <a:stretch>
                  <a:fillRect l="-1250" b="-9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Hình chữ nhật 72"/>
          <p:cNvSpPr/>
          <p:nvPr/>
        </p:nvSpPr>
        <p:spPr>
          <a:xfrm>
            <a:off x="5090913" y="5947287"/>
            <a:ext cx="115929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defRPr/>
            </a:pPr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0,9(A)</a:t>
            </a:r>
          </a:p>
        </p:txBody>
      </p:sp>
      <p:pic>
        <p:nvPicPr>
          <p:cNvPr id="10242" name="Picture 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7987" y="1696456"/>
            <a:ext cx="2295525" cy="1851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8" name="Hình chữ nhật 47"/>
              <p:cNvSpPr/>
              <p:nvPr/>
            </p:nvSpPr>
            <p:spPr>
              <a:xfrm>
                <a:off x="4608013" y="4780542"/>
                <a:ext cx="1021433" cy="5780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5.0</m:t>
                        </m:r>
                      </m:num>
                      <m:den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5+10</m:t>
                        </m:r>
                      </m:den>
                    </m:f>
                  </m:oMath>
                </a14:m>
                <a:endParaRPr lang="vi-VN" sz="2200" i="1" dirty="0"/>
              </a:p>
            </p:txBody>
          </p:sp>
        </mc:Choice>
        <mc:Fallback>
          <p:sp>
            <p:nvSpPr>
              <p:cNvPr id="48" name="Hình chữ nhật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13" y="4780542"/>
                <a:ext cx="1021433" cy="578043"/>
              </a:xfrm>
              <a:prstGeom prst="rect">
                <a:avLst/>
              </a:prstGeom>
              <a:blipFill>
                <a:blip r:embed="rId5"/>
                <a:stretch>
                  <a:fillRect l="-1198" b="-842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Hình chữ nhật 48"/>
              <p:cNvSpPr/>
              <p:nvPr/>
            </p:nvSpPr>
            <p:spPr>
              <a:xfrm>
                <a:off x="5676103" y="4836207"/>
                <a:ext cx="1088760" cy="572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514350" indent="-514350">
                  <a:defRPr/>
                </a:pPr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l-GR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>
          <p:sp>
            <p:nvSpPr>
              <p:cNvPr id="49" name="Hình chữ nhật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6103" y="4836207"/>
                <a:ext cx="1088760" cy="572849"/>
              </a:xfrm>
              <a:prstGeom prst="rect">
                <a:avLst/>
              </a:prstGeom>
              <a:blipFill>
                <a:blip r:embed="rId6"/>
                <a:stretch>
                  <a:fillRect l="-7263" r="-6145" b="-851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Hình chữ nhật 49"/>
              <p:cNvSpPr/>
              <p:nvPr/>
            </p:nvSpPr>
            <p:spPr>
              <a:xfrm>
                <a:off x="3207064" y="4800403"/>
                <a:ext cx="1442383" cy="6133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200" i="1" baseline="-25000" dirty="0" err="1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tđ</a:t>
                </a:r>
                <a:r>
                  <a:rPr lang="en-US" sz="2200" i="1" baseline="-25000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vi-VN" sz="2200" i="1" dirty="0"/>
              </a:p>
            </p:txBody>
          </p:sp>
        </mc:Choice>
        <mc:Fallback>
          <p:sp>
            <p:nvSpPr>
              <p:cNvPr id="50" name="Hình chữ nhật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7064" y="4800403"/>
                <a:ext cx="1442383" cy="613309"/>
              </a:xfrm>
              <a:prstGeom prst="rect">
                <a:avLst/>
              </a:prstGeom>
              <a:blipFill>
                <a:blip r:embed="rId7"/>
                <a:stretch>
                  <a:fillRect l="-5485" b="-9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Hình chữ nhật 52"/>
          <p:cNvSpPr/>
          <p:nvPr/>
        </p:nvSpPr>
        <p:spPr>
          <a:xfrm>
            <a:off x="2787293" y="4226131"/>
            <a:ext cx="687584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sz="22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2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Hình chữ nhật 5"/>
          <p:cNvSpPr/>
          <p:nvPr/>
        </p:nvSpPr>
        <p:spPr>
          <a:xfrm>
            <a:off x="3509431" y="2956829"/>
            <a:ext cx="21675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I</a:t>
            </a:r>
            <a:r>
              <a:rPr lang="en-US" altLang="en-US" sz="2200" b="1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A1 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I</a:t>
            </a:r>
            <a:r>
              <a:rPr lang="en-US" altLang="en-US" sz="2200" b="1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=0,6A</a:t>
            </a: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230493" y="31941"/>
            <a:ext cx="5057795" cy="4616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BÀI 5: ĐOẠN </a:t>
            </a:r>
            <a:r>
              <a:rPr lang="en-US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MẠCH SONG SONG</a:t>
            </a:r>
            <a:endParaRPr lang="en-US" sz="24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54738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62" grpId="0"/>
      <p:bldP spid="63" grpId="0"/>
      <p:bldP spid="64" grpId="0"/>
      <p:bldP spid="72" grpId="0"/>
      <p:bldP spid="73" grpId="0"/>
      <p:bldP spid="48" grpId="0"/>
      <p:bldP spid="49" grpId="0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309282" y="610051"/>
            <a:ext cx="11389659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5.3. 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sơ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trong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200" b="1" baseline="-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= 20Ω, R</a:t>
            </a:r>
            <a:r>
              <a:rPr lang="vi-VN" sz="2200" b="1" baseline="-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= 30Ω,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1,2A.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vi-VN" sz="2200" b="1" baseline="-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vi-VN" sz="2200" b="1" baseline="-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nhiêu?</a:t>
            </a:r>
            <a:endParaRPr lang="en-US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0" name="Hộp_Văn_Bản 14"/>
          <p:cNvSpPr txBox="1">
            <a:spLocks noChangeArrowheads="1"/>
          </p:cNvSpPr>
          <p:nvPr/>
        </p:nvSpPr>
        <p:spPr bwMode="auto">
          <a:xfrm>
            <a:off x="2369389" y="1510494"/>
            <a:ext cx="70243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i="1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altLang="en-US" sz="2200" b="1" i="1" u="sng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80210" y="1948765"/>
            <a:ext cx="15761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200" b="1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20</a:t>
            </a:r>
            <a:r>
              <a:rPr lang="el-GR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altLang="en-US" sz="2200" b="1" i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200" b="1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30</a:t>
            </a:r>
            <a:r>
              <a:rPr lang="el-GR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altLang="en-US" sz="2200" b="1" i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200" b="1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1,2A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200" b="1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=?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200" b="1" i="1" baseline="-250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A2</a:t>
            </a:r>
            <a:r>
              <a:rPr lang="en-US" altLang="en-US" sz="22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=?</a:t>
            </a:r>
          </a:p>
        </p:txBody>
      </p:sp>
      <p:sp>
        <p:nvSpPr>
          <p:cNvPr id="19463" name="Hộp_Văn_Bản 13"/>
          <p:cNvSpPr txBox="1">
            <a:spLocks noChangeArrowheads="1"/>
          </p:cNvSpPr>
          <p:nvPr/>
        </p:nvSpPr>
        <p:spPr bwMode="auto">
          <a:xfrm>
            <a:off x="474210" y="1535344"/>
            <a:ext cx="10871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i="1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2200" b="1" i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vi-VN" altLang="en-US" sz="2200" b="1" i="1" u="sng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6"/>
          <p:cNvCxnSpPr/>
          <p:nvPr/>
        </p:nvCxnSpPr>
        <p:spPr>
          <a:xfrm>
            <a:off x="2212849" y="1390261"/>
            <a:ext cx="0" cy="4788205"/>
          </a:xfrm>
          <a:prstGeom prst="line">
            <a:avLst/>
          </a:prstGeom>
          <a:ln w="28575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Nút Hành động: Tiến hoặc Tiếp 22">
            <a:hlinkClick r:id="" action="ppaction://hlinkshowjump?jump=lastslide" highlightClick="1"/>
          </p:cNvPr>
          <p:cNvSpPr/>
          <p:nvPr/>
        </p:nvSpPr>
        <p:spPr>
          <a:xfrm>
            <a:off x="10253101" y="6497073"/>
            <a:ext cx="400050" cy="3429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 sz="1350"/>
          </a:p>
        </p:txBody>
      </p:sp>
      <p:sp>
        <p:nvSpPr>
          <p:cNvPr id="61" name="Hình chữ nhật 60"/>
          <p:cNvSpPr/>
          <p:nvPr/>
        </p:nvSpPr>
        <p:spPr>
          <a:xfrm>
            <a:off x="5216737" y="3462143"/>
            <a:ext cx="12923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1,2 .12</a:t>
            </a:r>
            <a:endParaRPr lang="vi-VN" sz="2200" i="1" dirty="0"/>
          </a:p>
        </p:txBody>
      </p:sp>
      <p:sp>
        <p:nvSpPr>
          <p:cNvPr id="62" name="Hình chữ nhật 61"/>
          <p:cNvSpPr/>
          <p:nvPr/>
        </p:nvSpPr>
        <p:spPr>
          <a:xfrm>
            <a:off x="6423572" y="3450360"/>
            <a:ext cx="130035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defRPr/>
            </a:pPr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14,4(V)</a:t>
            </a:r>
          </a:p>
        </p:txBody>
      </p:sp>
      <p:sp>
        <p:nvSpPr>
          <p:cNvPr id="63" name="Hình chữ nhật 62"/>
          <p:cNvSpPr/>
          <p:nvPr/>
        </p:nvSpPr>
        <p:spPr>
          <a:xfrm>
            <a:off x="2669830" y="3480861"/>
            <a:ext cx="282404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200" i="1" baseline="-25000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=U</a:t>
            </a:r>
            <a:r>
              <a:rPr lang="en-US" sz="2200" i="1" baseline="-25000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U</a:t>
            </a:r>
            <a:r>
              <a:rPr lang="en-US" sz="2200" i="1" baseline="-25000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2200" i="1" baseline="-25000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200" i="1" baseline="-250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200" i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200" i="1" baseline="-250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tđ</a:t>
            </a:r>
            <a:r>
              <a:rPr lang="en-US" sz="2200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200" i="1" dirty="0">
              <a:solidFill>
                <a:srgbClr val="3333CC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Hình chữ nhật 47"/>
              <p:cNvSpPr/>
              <p:nvPr/>
            </p:nvSpPr>
            <p:spPr>
              <a:xfrm>
                <a:off x="4068643" y="2740344"/>
                <a:ext cx="1140056" cy="5732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20.30</m:t>
                        </m:r>
                      </m:num>
                      <m:den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20+30</m:t>
                        </m:r>
                      </m:den>
                    </m:f>
                  </m:oMath>
                </a14:m>
                <a:endParaRPr lang="vi-VN" sz="2200" i="1" dirty="0"/>
              </a:p>
            </p:txBody>
          </p:sp>
        </mc:Choice>
        <mc:Fallback>
          <p:sp>
            <p:nvSpPr>
              <p:cNvPr id="48" name="Hình chữ nhật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643" y="2740344"/>
                <a:ext cx="1140056" cy="573234"/>
              </a:xfrm>
              <a:prstGeom prst="rect">
                <a:avLst/>
              </a:prstGeom>
              <a:blipFill>
                <a:blip r:embed="rId2"/>
                <a:stretch>
                  <a:fillRect l="-1070" b="-74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Hình chữ nhật 48"/>
              <p:cNvSpPr/>
              <p:nvPr/>
            </p:nvSpPr>
            <p:spPr>
              <a:xfrm>
                <a:off x="5176831" y="2810388"/>
                <a:ext cx="1162498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514350" indent="-514350">
                  <a:defRPr/>
                </a:pPr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1A04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12</m:t>
                    </m:r>
                  </m:oMath>
                </a14:m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l-GR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>
          <p:sp>
            <p:nvSpPr>
              <p:cNvPr id="49" name="Hình chữ nhật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6831" y="2810388"/>
                <a:ext cx="1162498" cy="430887"/>
              </a:xfrm>
              <a:prstGeom prst="rect">
                <a:avLst/>
              </a:prstGeom>
              <a:blipFill>
                <a:blip r:embed="rId3"/>
                <a:stretch>
                  <a:fillRect l="-6806" t="-9859" r="-5759" b="-2816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Hình chữ nhật 49"/>
              <p:cNvSpPr/>
              <p:nvPr/>
            </p:nvSpPr>
            <p:spPr>
              <a:xfrm>
                <a:off x="2707792" y="2774583"/>
                <a:ext cx="1448858" cy="6201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200" i="1" baseline="-25000" dirty="0" err="1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tđ</a:t>
                </a:r>
                <a:r>
                  <a:rPr lang="en-US" sz="2200" i="1" baseline="-25000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vi-VN" sz="2200" i="1" dirty="0"/>
              </a:p>
            </p:txBody>
          </p:sp>
        </mc:Choice>
        <mc:Fallback>
          <p:sp>
            <p:nvSpPr>
              <p:cNvPr id="50" name="Hình chữ nhật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7792" y="2774583"/>
                <a:ext cx="1448858" cy="620170"/>
              </a:xfrm>
              <a:prstGeom prst="rect">
                <a:avLst/>
              </a:prstGeom>
              <a:blipFill>
                <a:blip r:embed="rId4"/>
                <a:stretch>
                  <a:fillRect l="-546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266" name="Picture 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0750" y="2108877"/>
            <a:ext cx="2305050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6" name="Nhóm 35"/>
          <p:cNvGrpSpPr/>
          <p:nvPr/>
        </p:nvGrpSpPr>
        <p:grpSpPr>
          <a:xfrm>
            <a:off x="2277312" y="2064966"/>
            <a:ext cx="7062840" cy="461665"/>
            <a:chOff x="1503203" y="2251406"/>
            <a:chExt cx="7062840" cy="461665"/>
          </a:xfrm>
        </p:grpSpPr>
        <p:sp>
          <p:nvSpPr>
            <p:cNvPr id="37" name="Hình chữ nhật 36"/>
            <p:cNvSpPr>
              <a:spLocks noChangeArrowheads="1"/>
            </p:cNvSpPr>
            <p:nvPr/>
          </p:nvSpPr>
          <p:spPr bwMode="auto">
            <a:xfrm>
              <a:off x="1503203" y="2251406"/>
              <a:ext cx="706284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ct val="0"/>
                </a:spcBef>
                <a:buNone/>
              </a:pPr>
              <a:r>
                <a:rPr lang="en-US" altLang="vi-VN" sz="22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</a:t>
              </a:r>
              <a:r>
                <a:rPr lang="en-US" altLang="vi-VN" sz="2200" b="1" i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nt</a:t>
              </a:r>
              <a:r>
                <a:rPr lang="en-US" altLang="en-US" sz="2200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{</a:t>
              </a:r>
              <a:r>
                <a:rPr lang="en-US" altLang="vi-VN" sz="22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      </a:t>
              </a:r>
              <a:r>
                <a:rPr lang="en-US" altLang="vi-VN" sz="2200" b="1" i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nt</a:t>
              </a:r>
              <a:r>
                <a:rPr lang="en-US" altLang="vi-VN" sz="22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200" i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en-US" sz="2200" i="1" baseline="-25000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</a:t>
              </a:r>
              <a:r>
                <a:rPr lang="en-US" altLang="en-US" sz="2200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)// (      </a:t>
              </a:r>
              <a:r>
                <a:rPr lang="en-US" altLang="en-US" sz="2200" i="1" dirty="0" err="1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nt</a:t>
              </a:r>
              <a:r>
                <a:rPr lang="en-US" altLang="en-US" sz="2200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200" i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en-US" sz="2200" i="1" baseline="-25000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2200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en-US" altLang="en-US" sz="2400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}</a:t>
              </a:r>
              <a:endParaRPr lang="vi-VN" altLang="en-US" sz="22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8" name="Nhóm 37"/>
            <p:cNvGrpSpPr/>
            <p:nvPr/>
          </p:nvGrpSpPr>
          <p:grpSpPr>
            <a:xfrm>
              <a:off x="4133021" y="2339834"/>
              <a:ext cx="411592" cy="307777"/>
              <a:chOff x="3017530" y="2578860"/>
              <a:chExt cx="411592" cy="307777"/>
            </a:xfrm>
          </p:grpSpPr>
          <p:sp>
            <p:nvSpPr>
              <p:cNvPr id="45" name="Oval 9"/>
              <p:cNvSpPr/>
              <p:nvPr/>
            </p:nvSpPr>
            <p:spPr bwMode="auto">
              <a:xfrm>
                <a:off x="3077576" y="2610778"/>
                <a:ext cx="291500" cy="27285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CA" sz="2200" i="1"/>
              </a:p>
            </p:txBody>
          </p:sp>
          <p:sp>
            <p:nvSpPr>
              <p:cNvPr id="46" name="TextBox 15"/>
              <p:cNvSpPr txBox="1">
                <a:spLocks noChangeArrowheads="1"/>
              </p:cNvSpPr>
              <p:nvPr/>
            </p:nvSpPr>
            <p:spPr bwMode="auto">
              <a:xfrm>
                <a:off x="3017530" y="2578860"/>
                <a:ext cx="411592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A2</a:t>
                </a:r>
                <a:endParaRPr lang="en-CA" altLang="en-US" sz="1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9" name="Nhóm 38"/>
            <p:cNvGrpSpPr/>
            <p:nvPr/>
          </p:nvGrpSpPr>
          <p:grpSpPr>
            <a:xfrm>
              <a:off x="2653467" y="2336049"/>
              <a:ext cx="411592" cy="307777"/>
              <a:chOff x="3017530" y="2578860"/>
              <a:chExt cx="411592" cy="307777"/>
            </a:xfrm>
          </p:grpSpPr>
          <p:sp>
            <p:nvSpPr>
              <p:cNvPr id="43" name="Oval 9"/>
              <p:cNvSpPr/>
              <p:nvPr/>
            </p:nvSpPr>
            <p:spPr bwMode="auto">
              <a:xfrm>
                <a:off x="3077576" y="2610778"/>
                <a:ext cx="291500" cy="27285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CA" sz="2200" i="1"/>
              </a:p>
            </p:txBody>
          </p:sp>
          <p:sp>
            <p:nvSpPr>
              <p:cNvPr id="44" name="TextBox 15"/>
              <p:cNvSpPr txBox="1">
                <a:spLocks noChangeArrowheads="1"/>
              </p:cNvSpPr>
              <p:nvPr/>
            </p:nvSpPr>
            <p:spPr bwMode="auto">
              <a:xfrm>
                <a:off x="3017530" y="2578860"/>
                <a:ext cx="411592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A1</a:t>
                </a:r>
                <a:endParaRPr lang="en-CA" altLang="en-US" sz="1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40" name="Nhóm 39"/>
            <p:cNvGrpSpPr/>
            <p:nvPr/>
          </p:nvGrpSpPr>
          <p:grpSpPr>
            <a:xfrm>
              <a:off x="1827786" y="2357310"/>
              <a:ext cx="411592" cy="307777"/>
              <a:chOff x="3068051" y="2592849"/>
              <a:chExt cx="411592" cy="307777"/>
            </a:xfrm>
          </p:grpSpPr>
          <p:sp>
            <p:nvSpPr>
              <p:cNvPr id="41" name="Oval 9"/>
              <p:cNvSpPr/>
              <p:nvPr/>
            </p:nvSpPr>
            <p:spPr bwMode="auto">
              <a:xfrm>
                <a:off x="3077576" y="2610778"/>
                <a:ext cx="291500" cy="27285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CA" sz="2200" i="1"/>
              </a:p>
            </p:txBody>
          </p:sp>
          <p:sp>
            <p:nvSpPr>
              <p:cNvPr id="42" name="TextBox 15"/>
              <p:cNvSpPr txBox="1">
                <a:spLocks noChangeArrowheads="1"/>
              </p:cNvSpPr>
              <p:nvPr/>
            </p:nvSpPr>
            <p:spPr bwMode="auto">
              <a:xfrm>
                <a:off x="3068051" y="2592849"/>
                <a:ext cx="411592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n-CA" altLang="en-US" sz="1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47" name="Hình chữ nhật 46"/>
          <p:cNvSpPr/>
          <p:nvPr/>
        </p:nvSpPr>
        <p:spPr>
          <a:xfrm>
            <a:off x="2298747" y="5150363"/>
            <a:ext cx="70539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vi-VN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</a:t>
            </a:r>
            <a:r>
              <a:rPr lang="en-US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200" b="1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vi-VN" sz="22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0,48</a:t>
            </a:r>
            <a:r>
              <a:rPr lang="vi-VN" sz="22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Hình chữ nhật 50"/>
              <p:cNvSpPr/>
              <p:nvPr/>
            </p:nvSpPr>
            <p:spPr>
              <a:xfrm>
                <a:off x="2707792" y="3944894"/>
                <a:ext cx="953659" cy="6133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200" i="1" baseline="-25000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vi-VN" sz="2200" i="1" dirty="0"/>
              </a:p>
            </p:txBody>
          </p:sp>
        </mc:Choice>
        <mc:Fallback>
          <p:sp>
            <p:nvSpPr>
              <p:cNvPr id="51" name="Hình chữ nhật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7792" y="3944894"/>
                <a:ext cx="953659" cy="613309"/>
              </a:xfrm>
              <a:prstGeom prst="rect">
                <a:avLst/>
              </a:prstGeom>
              <a:blipFill>
                <a:blip r:embed="rId6"/>
                <a:stretch>
                  <a:fillRect l="-8280" b="-9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Hình chữ nhật 54"/>
              <p:cNvSpPr/>
              <p:nvPr/>
            </p:nvSpPr>
            <p:spPr>
              <a:xfrm>
                <a:off x="3558859" y="3936799"/>
                <a:ext cx="1032655" cy="5732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14,42</m:t>
                        </m:r>
                      </m:num>
                      <m:den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vi-VN" sz="2200" i="1" dirty="0"/>
              </a:p>
            </p:txBody>
          </p:sp>
        </mc:Choice>
        <mc:Fallback>
          <p:sp>
            <p:nvSpPr>
              <p:cNvPr id="55" name="Hình chữ nhật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8859" y="3936799"/>
                <a:ext cx="1032655" cy="573234"/>
              </a:xfrm>
              <a:prstGeom prst="rect">
                <a:avLst/>
              </a:prstGeom>
              <a:blipFill>
                <a:blip r:embed="rId7"/>
                <a:stretch>
                  <a:fillRect l="-1183" b="-74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Hình chữ nhật 64"/>
          <p:cNvSpPr/>
          <p:nvPr/>
        </p:nvSpPr>
        <p:spPr>
          <a:xfrm>
            <a:off x="4304210" y="3979971"/>
            <a:ext cx="130035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defRPr/>
            </a:pPr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0,72(A)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Hình chữ nhật 65"/>
              <p:cNvSpPr/>
              <p:nvPr/>
            </p:nvSpPr>
            <p:spPr>
              <a:xfrm>
                <a:off x="2718230" y="4520850"/>
                <a:ext cx="883127" cy="6133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200" i="1" baseline="-25000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1A04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vi-VN" sz="2200" i="1" dirty="0"/>
              </a:p>
            </p:txBody>
          </p:sp>
        </mc:Choice>
        <mc:Fallback>
          <p:sp>
            <p:nvSpPr>
              <p:cNvPr id="66" name="Hình chữ nhật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8230" y="4520850"/>
                <a:ext cx="883127" cy="613309"/>
              </a:xfrm>
              <a:prstGeom prst="rect">
                <a:avLst/>
              </a:prstGeom>
              <a:blipFill>
                <a:blip r:embed="rId8"/>
                <a:stretch>
                  <a:fillRect l="-8966" b="-1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Hình chữ nhật 66"/>
              <p:cNvSpPr/>
              <p:nvPr/>
            </p:nvSpPr>
            <p:spPr>
              <a:xfrm>
                <a:off x="3569297" y="4512756"/>
                <a:ext cx="914033" cy="572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dirty="0">
                    <a:solidFill>
                      <a:srgbClr val="1A04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14,4</m:t>
                        </m:r>
                      </m:num>
                      <m:den>
                        <m:r>
                          <a:rPr lang="en-US" sz="2200" i="1">
                            <a:solidFill>
                              <a:srgbClr val="1A04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</m:oMath>
                </a14:m>
                <a:endParaRPr lang="vi-VN" sz="2200" i="1" dirty="0"/>
              </a:p>
            </p:txBody>
          </p:sp>
        </mc:Choice>
        <mc:Fallback>
          <p:sp>
            <p:nvSpPr>
              <p:cNvPr id="67" name="Hình chữ nhật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297" y="4512756"/>
                <a:ext cx="914033" cy="572529"/>
              </a:xfrm>
              <a:prstGeom prst="rect">
                <a:avLst/>
              </a:prstGeom>
              <a:blipFill>
                <a:blip r:embed="rId9"/>
                <a:stretch>
                  <a:fillRect l="-1342" b="-851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Hình chữ nhật 67"/>
          <p:cNvSpPr/>
          <p:nvPr/>
        </p:nvSpPr>
        <p:spPr>
          <a:xfrm>
            <a:off x="4314648" y="4555927"/>
            <a:ext cx="130035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defRPr/>
            </a:pPr>
            <a:r>
              <a:rPr lang="en-US" sz="2200" i="1" dirty="0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0,48(A)</a:t>
            </a: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3230493" y="31941"/>
            <a:ext cx="5057795" cy="4616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BÀI 5: ĐOẠN </a:t>
            </a:r>
            <a:r>
              <a:rPr lang="en-US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MẠCH SONG SONG</a:t>
            </a:r>
            <a:endParaRPr lang="en-US" sz="24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06587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3" grpId="0"/>
      <p:bldP spid="48" grpId="0"/>
      <p:bldP spid="49" grpId="0"/>
      <p:bldP spid="50" grpId="0"/>
      <p:bldP spid="51" grpId="0"/>
      <p:bldP spid="55" grpId="0"/>
      <p:bldP spid="65" grpId="0"/>
      <p:bldP spid="66" grpId="0"/>
      <p:bldP spid="67" grpId="0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16859" y="533767"/>
            <a:ext cx="11429999" cy="11079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5.4. 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hai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</a:t>
            </a:r>
            <a:r>
              <a:rPr lang="vi-VN" sz="2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15Ω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đa 2A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10Ω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đa 1A.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đa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0" name="Hộp_Văn_Bản 14"/>
          <p:cNvSpPr txBox="1">
            <a:spLocks noChangeArrowheads="1"/>
          </p:cNvSpPr>
          <p:nvPr/>
        </p:nvSpPr>
        <p:spPr bwMode="auto">
          <a:xfrm>
            <a:off x="3839181" y="1647294"/>
            <a:ext cx="17924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  <a:endParaRPr lang="vi-VN" altLang="en-US" sz="2000" b="1" u="sng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6"/>
          <p:cNvCxnSpPr/>
          <p:nvPr/>
        </p:nvCxnSpPr>
        <p:spPr>
          <a:xfrm>
            <a:off x="3601224" y="1641764"/>
            <a:ext cx="0" cy="4788205"/>
          </a:xfrm>
          <a:prstGeom prst="line">
            <a:avLst/>
          </a:prstGeom>
          <a:ln w="28575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Nút Hành động: Tiến hoặc Tiếp 22">
            <a:hlinkClick r:id="" action="ppaction://hlinkshowjump?jump=lastslide" highlightClick="1"/>
          </p:cNvPr>
          <p:cNvSpPr/>
          <p:nvPr/>
        </p:nvSpPr>
        <p:spPr>
          <a:xfrm>
            <a:off x="10253101" y="6497073"/>
            <a:ext cx="400050" cy="3429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 sz="1350"/>
          </a:p>
        </p:txBody>
      </p:sp>
      <p:sp>
        <p:nvSpPr>
          <p:cNvPr id="47" name="Hình chữ nhật 46"/>
          <p:cNvSpPr/>
          <p:nvPr/>
        </p:nvSpPr>
        <p:spPr>
          <a:xfrm>
            <a:off x="3633423" y="2141993"/>
            <a:ext cx="705398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Hiệu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 </a:t>
            </a:r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điện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 </a:t>
            </a:r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thế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 </a:t>
            </a:r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tối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 đa </a:t>
            </a:r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đặt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 </a:t>
            </a:r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vào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 hai </a:t>
            </a:r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đầu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 </a:t>
            </a:r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điện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 </a:t>
            </a:r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trở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 R</a:t>
            </a:r>
            <a:r>
              <a:rPr lang="vi-VN" sz="2400" b="1" i="1" baseline="-25000" dirty="0">
                <a:solidFill>
                  <a:srgbClr val="008000"/>
                </a:solidFill>
                <a:latin typeface="+mj-lt"/>
              </a:rPr>
              <a:t>1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 </a:t>
            </a:r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là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:</a:t>
            </a:r>
          </a:p>
          <a:p>
            <a:r>
              <a:rPr lang="vi-VN" sz="2400" b="1" i="1" dirty="0">
                <a:solidFill>
                  <a:srgbClr val="008000"/>
                </a:solidFill>
                <a:latin typeface="+mj-lt"/>
              </a:rPr>
              <a:t>U</a:t>
            </a:r>
            <a:r>
              <a:rPr lang="vi-VN" sz="2400" b="1" i="1" baseline="-25000" dirty="0">
                <a:solidFill>
                  <a:srgbClr val="008000"/>
                </a:solidFill>
                <a:latin typeface="+mj-lt"/>
              </a:rPr>
              <a:t>1max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 = R</a:t>
            </a:r>
            <a:r>
              <a:rPr lang="vi-VN" sz="2400" b="1" i="1" baseline="-25000" dirty="0">
                <a:solidFill>
                  <a:srgbClr val="008000"/>
                </a:solidFill>
                <a:latin typeface="+mj-lt"/>
              </a:rPr>
              <a:t>1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.I</a:t>
            </a:r>
            <a:r>
              <a:rPr lang="vi-VN" sz="2400" b="1" i="1" baseline="-25000" dirty="0">
                <a:solidFill>
                  <a:srgbClr val="008000"/>
                </a:solidFill>
                <a:latin typeface="+mj-lt"/>
              </a:rPr>
              <a:t>1max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 = 15.2 = 30V</a:t>
            </a:r>
          </a:p>
          <a:p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Hiệu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 </a:t>
            </a:r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điện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 </a:t>
            </a:r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thế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 </a:t>
            </a:r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tối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 đa </a:t>
            </a:r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đặt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 </a:t>
            </a:r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vào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 hai </a:t>
            </a:r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đầu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 </a:t>
            </a:r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điện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 </a:t>
            </a:r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trở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 R</a:t>
            </a:r>
            <a:r>
              <a:rPr lang="vi-VN" sz="2400" b="1" i="1" baseline="-25000" dirty="0">
                <a:solidFill>
                  <a:srgbClr val="008000"/>
                </a:solidFill>
                <a:latin typeface="+mj-lt"/>
              </a:rPr>
              <a:t>2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 </a:t>
            </a:r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là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:</a:t>
            </a:r>
          </a:p>
          <a:p>
            <a:r>
              <a:rPr lang="vi-VN" sz="2400" b="1" i="1" dirty="0">
                <a:solidFill>
                  <a:srgbClr val="008000"/>
                </a:solidFill>
                <a:latin typeface="+mj-lt"/>
              </a:rPr>
              <a:t>U</a:t>
            </a:r>
            <a:r>
              <a:rPr lang="vi-VN" sz="2400" b="1" i="1" baseline="-25000" dirty="0">
                <a:solidFill>
                  <a:srgbClr val="008000"/>
                </a:solidFill>
                <a:latin typeface="+mj-lt"/>
              </a:rPr>
              <a:t>2max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 = R</a:t>
            </a:r>
            <a:r>
              <a:rPr lang="vi-VN" sz="2400" b="1" i="1" baseline="-25000" dirty="0">
                <a:solidFill>
                  <a:srgbClr val="008000"/>
                </a:solidFill>
                <a:latin typeface="+mj-lt"/>
              </a:rPr>
              <a:t>2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.I</a:t>
            </a:r>
            <a:r>
              <a:rPr lang="vi-VN" sz="2400" b="1" i="1" baseline="-25000" dirty="0">
                <a:solidFill>
                  <a:srgbClr val="008000"/>
                </a:solidFill>
                <a:latin typeface="+mj-lt"/>
              </a:rPr>
              <a:t>2max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 = 10.1 = 10V</a:t>
            </a:r>
          </a:p>
          <a:p>
            <a:r>
              <a:rPr lang="vi-VN" sz="2400" b="1" i="1" dirty="0">
                <a:solidFill>
                  <a:srgbClr val="008000"/>
                </a:solidFill>
                <a:latin typeface="+mj-lt"/>
              </a:rPr>
              <a:t>Vì </a:t>
            </a:r>
            <a:r>
              <a:rPr lang="vi-VN" sz="2400" b="1" i="1" dirty="0" smtClean="0">
                <a:solidFill>
                  <a:srgbClr val="008000"/>
                </a:solidFill>
              </a:rPr>
              <a:t>R</a:t>
            </a:r>
            <a:r>
              <a:rPr lang="vi-VN" sz="2400" b="1" i="1" baseline="-25000" dirty="0" smtClean="0">
                <a:solidFill>
                  <a:srgbClr val="008000"/>
                </a:solidFill>
              </a:rPr>
              <a:t>1</a:t>
            </a:r>
            <a:r>
              <a:rPr lang="en-US" sz="2400" b="1" i="1" baseline="-25000" dirty="0" smtClean="0">
                <a:solidFill>
                  <a:srgbClr val="008000"/>
                </a:solidFill>
              </a:rPr>
              <a:t> </a:t>
            </a:r>
            <a:r>
              <a:rPr lang="en-US" sz="2400" b="1" i="1" dirty="0" smtClean="0">
                <a:solidFill>
                  <a:srgbClr val="008000"/>
                </a:solidFill>
                <a:latin typeface="+mj-lt"/>
              </a:rPr>
              <a:t>// </a:t>
            </a:r>
            <a:r>
              <a:rPr lang="vi-VN" sz="2400" b="1" i="1" dirty="0" smtClean="0">
                <a:solidFill>
                  <a:srgbClr val="008000"/>
                </a:solidFill>
              </a:rPr>
              <a:t>R</a:t>
            </a:r>
            <a:r>
              <a:rPr lang="vi-VN" sz="2400" b="1" i="1" baseline="-25000" dirty="0" smtClean="0">
                <a:solidFill>
                  <a:srgbClr val="008000"/>
                </a:solidFill>
              </a:rPr>
              <a:t>2</a:t>
            </a:r>
            <a:r>
              <a:rPr lang="en-US" sz="2400" b="1" i="1" dirty="0">
                <a:solidFill>
                  <a:srgbClr val="008000"/>
                </a:solidFill>
              </a:rPr>
              <a:t> </a:t>
            </a:r>
            <a:r>
              <a:rPr lang="en-US" sz="2400" b="1" i="1" dirty="0" smtClean="0">
                <a:solidFill>
                  <a:srgbClr val="008000"/>
                </a:solidFill>
                <a:latin typeface="+mj-lt"/>
              </a:rPr>
              <a:t>=&gt; </a:t>
            </a:r>
            <a:r>
              <a:rPr lang="vi-VN" sz="2400" b="1" i="1" dirty="0" smtClean="0">
                <a:solidFill>
                  <a:srgbClr val="008000"/>
                </a:solidFill>
              </a:rPr>
              <a:t>U</a:t>
            </a:r>
            <a:r>
              <a:rPr lang="vi-VN" sz="2400" b="1" i="1" baseline="-25000" dirty="0" smtClean="0">
                <a:solidFill>
                  <a:srgbClr val="008000"/>
                </a:solidFill>
              </a:rPr>
              <a:t>1</a:t>
            </a:r>
            <a:r>
              <a:rPr lang="vi-VN" sz="2400" b="1" i="1" dirty="0">
                <a:solidFill>
                  <a:srgbClr val="008000"/>
                </a:solidFill>
              </a:rPr>
              <a:t> =</a:t>
            </a:r>
            <a:r>
              <a:rPr lang="vi-VN" sz="2400" b="1" i="1" dirty="0" smtClean="0">
                <a:solidFill>
                  <a:srgbClr val="008000"/>
                </a:solidFill>
                <a:latin typeface="+mj-lt"/>
              </a:rPr>
              <a:t> </a:t>
            </a:r>
            <a:r>
              <a:rPr lang="vi-VN" sz="2400" b="1" i="1" dirty="0" smtClean="0">
                <a:solidFill>
                  <a:srgbClr val="008000"/>
                </a:solidFill>
              </a:rPr>
              <a:t>U</a:t>
            </a:r>
            <a:r>
              <a:rPr lang="vi-VN" sz="2400" b="1" i="1" baseline="-25000" dirty="0" smtClean="0">
                <a:solidFill>
                  <a:srgbClr val="008000"/>
                </a:solidFill>
              </a:rPr>
              <a:t>2</a:t>
            </a:r>
            <a:r>
              <a:rPr lang="vi-VN" sz="2400" b="1" i="1" dirty="0">
                <a:solidFill>
                  <a:srgbClr val="008000"/>
                </a:solidFill>
              </a:rPr>
              <a:t> </a:t>
            </a:r>
            <a:endParaRPr lang="en-US" sz="2400" b="1" i="1" dirty="0" smtClean="0">
              <a:solidFill>
                <a:srgbClr val="008000"/>
              </a:solidFill>
            </a:endParaRPr>
          </a:p>
          <a:p>
            <a:r>
              <a:rPr lang="en-US" sz="2400" b="1" i="1" dirty="0" smtClean="0">
                <a:solidFill>
                  <a:srgbClr val="008000"/>
                </a:solidFill>
                <a:latin typeface="+mj-lt"/>
              </a:rPr>
              <a:t>=&gt; </a:t>
            </a:r>
            <a:r>
              <a:rPr lang="vi-VN" sz="2400" b="1" i="1" dirty="0" smtClean="0">
                <a:solidFill>
                  <a:srgbClr val="008000"/>
                </a:solidFill>
                <a:latin typeface="+mj-lt"/>
              </a:rPr>
              <a:t>hiệu 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điện thế tối đa có thể đặt vào hai đầu đoạn mạch là:</a:t>
            </a:r>
          </a:p>
          <a:p>
            <a:r>
              <a:rPr lang="vi-VN" sz="2400" b="1" i="1" dirty="0" err="1">
                <a:solidFill>
                  <a:srgbClr val="008000"/>
                </a:solidFill>
                <a:latin typeface="+mj-lt"/>
              </a:rPr>
              <a:t>U</a:t>
            </a:r>
            <a:r>
              <a:rPr lang="vi-VN" sz="2400" b="1" i="1" baseline="-25000" dirty="0" err="1">
                <a:solidFill>
                  <a:srgbClr val="008000"/>
                </a:solidFill>
                <a:latin typeface="+mj-lt"/>
              </a:rPr>
              <a:t>max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 = U</a:t>
            </a:r>
            <a:r>
              <a:rPr lang="vi-VN" sz="2400" b="1" i="1" baseline="-25000" dirty="0">
                <a:solidFill>
                  <a:srgbClr val="008000"/>
                </a:solidFill>
                <a:latin typeface="+mj-lt"/>
              </a:rPr>
              <a:t>2max</a:t>
            </a:r>
            <a:r>
              <a:rPr lang="vi-VN" sz="2400" b="1" i="1" dirty="0">
                <a:solidFill>
                  <a:srgbClr val="008000"/>
                </a:solidFill>
                <a:latin typeface="+mj-lt"/>
              </a:rPr>
              <a:t> = 10 V</a:t>
            </a:r>
            <a:endParaRPr lang="en-US" sz="2400" b="1" i="1" dirty="0">
              <a:solidFill>
                <a:srgbClr val="008000"/>
              </a:solidFill>
              <a:latin typeface="+mj-lt"/>
            </a:endParaRPr>
          </a:p>
          <a:p>
            <a:r>
              <a:rPr lang="en-US" sz="2400" b="1" i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vi-VN" sz="2400" b="1" i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Hình chữ nhật 1"/>
          <p:cNvSpPr/>
          <p:nvPr/>
        </p:nvSpPr>
        <p:spPr>
          <a:xfrm>
            <a:off x="964104" y="1933424"/>
            <a:ext cx="17542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7680" marR="30480" indent="-457200" algn="just">
              <a:lnSpc>
                <a:spcPct val="150000"/>
              </a:lnSpc>
              <a:buAutoNum type="alphaUcPeriod"/>
            </a:pP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40V</a:t>
            </a:r>
            <a:endParaRPr lang="en-US" sz="2400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</a:pP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10V</a:t>
            </a:r>
            <a:endParaRPr lang="vi-VN" sz="2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</a:pP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30V</a:t>
            </a:r>
            <a:endParaRPr lang="vi-VN" sz="2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</a:pP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25V</a:t>
            </a:r>
            <a:endParaRPr lang="vi-VN" sz="2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964104" y="2616134"/>
            <a:ext cx="402574" cy="37106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vi-VN"/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230493" y="31941"/>
            <a:ext cx="5057795" cy="4616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BÀI 5: ĐOẠN </a:t>
            </a:r>
            <a:r>
              <a:rPr lang="en-US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MẠCH SONG SONG</a:t>
            </a:r>
            <a:endParaRPr lang="en-US" sz="24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78455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6"/>
          <p:cNvCxnSpPr/>
          <p:nvPr/>
        </p:nvCxnSpPr>
        <p:spPr>
          <a:xfrm>
            <a:off x="2399278" y="1881862"/>
            <a:ext cx="0" cy="4788205"/>
          </a:xfrm>
          <a:prstGeom prst="line">
            <a:avLst/>
          </a:prstGeom>
          <a:ln w="28575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0" y="559167"/>
            <a:ext cx="12091916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5.5. 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sơ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5.4,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36V,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3A, R</a:t>
            </a:r>
            <a:r>
              <a:rPr lang="vi-VN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30Ω.</a:t>
            </a:r>
          </a:p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vi-VN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vi-VN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nhiêu?</a:t>
            </a:r>
          </a:p>
        </p:txBody>
      </p:sp>
      <p:sp>
        <p:nvSpPr>
          <p:cNvPr id="23" name="Nút Hành động: Tiến hoặc Tiếp 22">
            <a:hlinkClick r:id="" action="ppaction://hlinkshowjump?jump=lastslide" highlightClick="1"/>
          </p:cNvPr>
          <p:cNvSpPr/>
          <p:nvPr/>
        </p:nvSpPr>
        <p:spPr>
          <a:xfrm>
            <a:off x="10253101" y="6457885"/>
            <a:ext cx="400050" cy="3429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 sz="1350"/>
          </a:p>
        </p:txBody>
      </p:sp>
      <p:pic>
        <p:nvPicPr>
          <p:cNvPr id="10" name="Ảnh 9" descr="Giải SBT Vật Lí 9 | Giải bài tập Sách bài tập Vật Lí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9979" y="2041163"/>
            <a:ext cx="2029097" cy="161546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Hình chữ nhật 2"/>
          <p:cNvSpPr/>
          <p:nvPr/>
        </p:nvSpPr>
        <p:spPr>
          <a:xfrm>
            <a:off x="509268" y="2338499"/>
            <a:ext cx="1828800" cy="2463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07000"/>
              </a:lnSpc>
            </a:pP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b="1" i="1" baseline="-25000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= 30Ω</a:t>
            </a:r>
            <a:endParaRPr lang="en-US" sz="2400" b="1" i="1" dirty="0">
              <a:solidFill>
                <a:srgbClr val="0070C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07000"/>
              </a:lnSpc>
            </a:pP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sz="2400" b="1" i="1" baseline="-25000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= 36V</a:t>
            </a:r>
            <a:endParaRPr lang="en-US" sz="2400" b="1" i="1" dirty="0">
              <a:solidFill>
                <a:srgbClr val="0070C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07000"/>
              </a:lnSpc>
            </a:pP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400" b="1" i="1" baseline="-25000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= 3A</a:t>
            </a:r>
            <a:endParaRPr lang="vi-VN" sz="2400" b="1" i="1" dirty="0">
              <a:solidFill>
                <a:srgbClr val="0070C0"/>
              </a:solidFill>
              <a:latin typeface="+mj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07000"/>
              </a:lnSpc>
            </a:pPr>
            <a:r>
              <a:rPr lang="vi-VN" sz="2400" b="1" i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a) R</a:t>
            </a:r>
            <a:r>
              <a:rPr lang="vi-VN" sz="2400" b="1" i="1" baseline="-250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i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lang="vi-VN" sz="2400" b="1" i="1" dirty="0">
              <a:solidFill>
                <a:srgbClr val="FF0000"/>
              </a:solidFill>
              <a:latin typeface="+mj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07000"/>
              </a:lnSpc>
            </a:pPr>
            <a:r>
              <a:rPr lang="vi-VN" sz="2400" b="1" i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b) I</a:t>
            </a:r>
            <a:r>
              <a:rPr lang="vi-VN" sz="2400" b="1" i="1" baseline="-250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vi-VN" sz="2400" b="1" i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lang="en-US" sz="2400" b="1" i="1" dirty="0">
              <a:solidFill>
                <a:srgbClr val="FF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07000"/>
              </a:lnSpc>
            </a:pPr>
            <a:r>
              <a:rPr lang="en-US" sz="2400" b="1" i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2400" b="1" i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vi-VN" sz="2400" b="1" i="1" baseline="-250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A2</a:t>
            </a:r>
            <a:r>
              <a:rPr lang="vi-VN" sz="2400" b="1" i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lang="vi-VN" sz="2400" b="1" i="1" dirty="0">
              <a:solidFill>
                <a:srgbClr val="FF0000"/>
              </a:solidFill>
              <a:latin typeface="+mj-lt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Hình chữ nhật 3"/>
          <p:cNvSpPr/>
          <p:nvPr/>
        </p:nvSpPr>
        <p:spPr>
          <a:xfrm>
            <a:off x="483903" y="1892234"/>
            <a:ext cx="1329851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ct val="107000"/>
              </a:lnSpc>
            </a:pPr>
            <a:r>
              <a:rPr lang="vi-VN" sz="2400" b="1" i="1" dirty="0" err="1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vi-VN" sz="2400" b="1" i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err="1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vi-VN" sz="2400" b="1" i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400" b="1" i="1" dirty="0"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Hình chữ nhật 4"/>
          <p:cNvSpPr/>
          <p:nvPr/>
        </p:nvSpPr>
        <p:spPr>
          <a:xfrm>
            <a:off x="2630337" y="1856320"/>
            <a:ext cx="792846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ct val="107000"/>
              </a:lnSpc>
            </a:pPr>
            <a:r>
              <a:rPr lang="en-US" sz="2400" b="1" i="1" dirty="0" err="1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sz="2400" b="1" i="1" dirty="0"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218" name="Ảnh 1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533" y="4801866"/>
            <a:ext cx="1511735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7" name="Ảnh 11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463" y="5367256"/>
            <a:ext cx="1524996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363433" y="2351737"/>
            <a:ext cx="63651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000" b="1" i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vi-VN" sz="2000" b="1" i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i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i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000" b="1" i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tương đương </a:t>
            </a:r>
            <a:r>
              <a:rPr lang="vi-VN" sz="2000" b="1" i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000" b="1" i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i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vi-VN" sz="2000" b="1" i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i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vi-VN" sz="2000" b="1" i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i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000" b="1" i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vi-VN" sz="2000" b="1" i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588349" y="3292933"/>
            <a:ext cx="21161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 trở </a:t>
            </a:r>
            <a:r>
              <a:rPr lang="vi-VN" sz="2000" b="1" i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000" b="1" i="1" baseline="-300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000" b="1" i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i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000" b="1" i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000" b="1" i="1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460489" y="4423605"/>
            <a:ext cx="636519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0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vi-VN" sz="2000" b="1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sz="2000" b="1" i="1" baseline="-30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0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U</a:t>
            </a:r>
            <a:r>
              <a:rPr lang="vi-VN" sz="2000" b="1" i="1" baseline="-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0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U</a:t>
            </a:r>
            <a:r>
              <a:rPr lang="vi-VN" sz="2000" b="1" i="1" baseline="-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vi-VN" sz="20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U</a:t>
            </a:r>
            <a:r>
              <a:rPr lang="vi-VN" sz="2000" b="1" i="1" baseline="-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vi-VN" sz="20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36V</a:t>
            </a:r>
            <a:endParaRPr lang="vi-VN" sz="2000" b="1" i="1" dirty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0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 chỉ của ampe kế 1 là: </a:t>
            </a:r>
            <a:endParaRPr lang="vi-VN" sz="2000" b="1" i="1" dirty="0">
              <a:latin typeface="Arial" panose="020B0604020202020204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768201" y="5331114"/>
            <a:ext cx="63651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000" b="1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0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20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0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vi-VN" sz="20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vi-VN" sz="20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vi-VN" sz="2000" b="1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0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vi-VN" sz="2000" b="1" i="1" dirty="0">
              <a:latin typeface="Arial" panose="020B0604020202020204" pitchFamily="34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3230493" y="31941"/>
            <a:ext cx="5057795" cy="4616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BÀI 5: ĐOẠN </a:t>
            </a:r>
            <a:r>
              <a:rPr lang="en-US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MẠCH SONG SONG</a:t>
            </a:r>
            <a:endParaRPr lang="en-US" sz="24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32229" y="1892234"/>
            <a:ext cx="100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i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b="1" i="1" baseline="-300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b="1" i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i="1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vi-VN" b="1" i="1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b="1" i="1" baseline="-300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b="1" i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4922183" y="2816721"/>
                <a:ext cx="84907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(Ω)</m:t>
                      </m:r>
                    </m:oMath>
                  </m:oMathPara>
                </a14:m>
                <a:endParaRPr lang="vi-VN" b="1" i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183" y="2816721"/>
                <a:ext cx="849074" cy="369332"/>
              </a:xfrm>
              <a:prstGeom prst="rect">
                <a:avLst/>
              </a:prstGeom>
              <a:blipFill>
                <a:blip r:embed="rId5"/>
                <a:stretch>
                  <a:fillRect r="-30000" b="-1475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3026760" y="2686527"/>
                <a:ext cx="1239377" cy="656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i="1" dirty="0" smtClean="0">
                          <a:solidFill>
                            <a:srgbClr val="0070C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b="1" i="1" baseline="-30000" dirty="0" smtClean="0">
                          <a:solidFill>
                            <a:srgbClr val="0070C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MN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vi-VN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vi-VN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𝑽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vi-VN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vi-VN" b="1" i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760" y="2686527"/>
                <a:ext cx="1239377" cy="6562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4202147" y="2685960"/>
                <a:ext cx="676788" cy="6258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vi-VN" sz="2400" b="1" i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147" y="2685960"/>
                <a:ext cx="676788" cy="625812"/>
              </a:xfrm>
              <a:prstGeom prst="rect">
                <a:avLst/>
              </a:prstGeom>
              <a:blipFill>
                <a:blip r:embed="rId7"/>
                <a:stretch>
                  <a:fillRect l="-13514" b="-980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3026760" y="3681765"/>
                <a:ext cx="1677787" cy="4972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b="1" i="1" dirty="0">
                            <a:solidFill>
                              <a:srgbClr val="0070C0"/>
                            </a:solidFill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US" b="1" i="1" baseline="-30000" dirty="0">
                            <a:solidFill>
                              <a:srgbClr val="0070C0"/>
                            </a:solidFill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MN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b="1" i="1" dirty="0">
                            <a:solidFill>
                              <a:srgbClr val="0070C0"/>
                            </a:solidFill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US" b="1" i="1" baseline="-30000" dirty="0" smtClean="0">
                            <a:solidFill>
                              <a:srgbClr val="0070C0"/>
                            </a:solidFill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+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b="1" i="1" dirty="0">
                            <a:solidFill>
                              <a:srgbClr val="0070C0"/>
                            </a:solidFill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a:rPr lang="en-US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vi-VN" dirty="0"/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760" y="3681765"/>
                <a:ext cx="1677787" cy="497252"/>
              </a:xfrm>
              <a:prstGeom prst="rect">
                <a:avLst/>
              </a:prstGeom>
              <a:blipFill>
                <a:blip r:embed="rId8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4605582" y="3693043"/>
                <a:ext cx="1677787" cy="4972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b="1" dirty="0" smtClean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↔</a:t>
                </a:r>
                <a:r>
                  <a:rPr lang="en-US" b="1" dirty="0" smtClean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i="1" dirty="0" smtClean="0">
                            <a:solidFill>
                              <a:srgbClr val="0070C0"/>
                            </a:solidFill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i="1" dirty="0" smtClean="0">
                            <a:solidFill>
                              <a:srgbClr val="0070C0"/>
                            </a:solidFill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b="1" i="1" dirty="0">
                            <a:solidFill>
                              <a:srgbClr val="0070C0"/>
                            </a:solidFill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a:rPr lang="en-US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vi-VN" dirty="0"/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5582" y="3693043"/>
                <a:ext cx="1677787" cy="497252"/>
              </a:xfrm>
              <a:prstGeom prst="rect">
                <a:avLst/>
              </a:prstGeom>
              <a:blipFill>
                <a:blip r:embed="rId9"/>
                <a:stretch>
                  <a:fillRect l="-3273" b="-740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6279405" y="3788136"/>
                <a:ext cx="20088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↔</m:t>
                      </m:r>
                      <m:r>
                        <m:rPr>
                          <m:nor/>
                        </m:rPr>
                        <a:rPr lang="en-US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b="1" i="1" dirty="0">
                          <a:solidFill>
                            <a:srgbClr val="0070C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b="1" i="1" dirty="0" smtClean="0">
                          <a:solidFill>
                            <a:srgbClr val="0070C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1" baseline="-30000" dirty="0">
                          <a:solidFill>
                            <a:srgbClr val="0070C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MN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(Ω)</m:t>
                      </m:r>
                    </m:oMath>
                  </m:oMathPara>
                </a14:m>
                <a:endParaRPr lang="vi-VN" dirty="0"/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9405" y="3788136"/>
                <a:ext cx="2008883" cy="369332"/>
              </a:xfrm>
              <a:prstGeom prst="rect">
                <a:avLst/>
              </a:prstGeom>
              <a:blipFill>
                <a:blip r:embed="rId10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846359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6"/>
          <p:cNvCxnSpPr/>
          <p:nvPr/>
        </p:nvCxnSpPr>
        <p:spPr>
          <a:xfrm>
            <a:off x="3733800" y="1905001"/>
            <a:ext cx="0" cy="4788205"/>
          </a:xfrm>
          <a:prstGeom prst="line">
            <a:avLst/>
          </a:prstGeom>
          <a:ln w="28575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581302" y="559167"/>
            <a:ext cx="9249258" cy="132343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5.6. </a:t>
            </a:r>
            <a:r>
              <a:rPr lang="vi-VN" sz="2000" b="1" dirty="0"/>
              <a:t>Ba điện trở R</a:t>
            </a:r>
            <a:r>
              <a:rPr lang="vi-VN" sz="2000" b="1" baseline="-25000" dirty="0"/>
              <a:t>1</a:t>
            </a:r>
            <a:r>
              <a:rPr lang="vi-VN" sz="2000" b="1" dirty="0"/>
              <a:t> = 10Ω, R</a:t>
            </a:r>
            <a:r>
              <a:rPr lang="vi-VN" sz="2000" b="1" baseline="-25000" dirty="0"/>
              <a:t>2</a:t>
            </a:r>
            <a:r>
              <a:rPr lang="vi-VN" sz="2000" b="1" dirty="0"/>
              <a:t> = R</a:t>
            </a:r>
            <a:r>
              <a:rPr lang="vi-VN" sz="2000" b="1" baseline="-25000" dirty="0"/>
              <a:t>3</a:t>
            </a:r>
            <a:r>
              <a:rPr lang="vi-VN" sz="2000" b="1" dirty="0"/>
              <a:t> = 20Ω được mắc song song với nhau vào hiệu điện thế 12V</a:t>
            </a:r>
          </a:p>
          <a:p>
            <a:r>
              <a:rPr lang="vi-VN" sz="2000" b="1" dirty="0"/>
              <a:t>a) Tính điện trở tương đương của đoạn mạch</a:t>
            </a:r>
          </a:p>
          <a:p>
            <a:r>
              <a:rPr lang="vi-VN" sz="2000" b="1" dirty="0" smtClean="0"/>
              <a:t>b) Tính cường độ dòng điện chạy qua mạch chính và qua từng mạch rẽ.</a:t>
            </a:r>
            <a:r>
              <a:rPr lang="en-US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Nút Hành động: Tiến hoặc Tiếp 22">
            <a:hlinkClick r:id="" action="ppaction://hlinkshowjump?jump=lastslide" highlightClick="1"/>
          </p:cNvPr>
          <p:cNvSpPr/>
          <p:nvPr/>
        </p:nvSpPr>
        <p:spPr>
          <a:xfrm>
            <a:off x="10253101" y="6497073"/>
            <a:ext cx="400050" cy="3429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 sz="1350"/>
          </a:p>
        </p:txBody>
      </p:sp>
      <p:sp>
        <p:nvSpPr>
          <p:cNvPr id="4" name="Hình chữ nhật 3"/>
          <p:cNvSpPr/>
          <p:nvPr/>
        </p:nvSpPr>
        <p:spPr>
          <a:xfrm>
            <a:off x="1467424" y="1820559"/>
            <a:ext cx="1400383" cy="460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ct val="107000"/>
              </a:lnSpc>
            </a:pPr>
            <a:r>
              <a:rPr lang="vi-VN" sz="2400" b="1" u="sng" dirty="0" err="1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vi-VN" sz="2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u="sng" dirty="0" err="1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vi-VN" sz="2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400" u="sng" dirty="0"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Hình chữ nhật 4"/>
          <p:cNvSpPr/>
          <p:nvPr/>
        </p:nvSpPr>
        <p:spPr>
          <a:xfrm>
            <a:off x="3733800" y="1849281"/>
            <a:ext cx="808876" cy="460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ct val="107000"/>
              </a:lnSpc>
            </a:pPr>
            <a:r>
              <a:rPr lang="en-US" sz="2400" b="1" u="sng" dirty="0" err="1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sz="2400" u="sng" dirty="0"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872543" y="2279100"/>
            <a:ext cx="63651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vi-VN" sz="24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tương đương </a:t>
            </a:r>
            <a:r>
              <a:rPr lang="vi-VN" sz="24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vi-VN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vi-VN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vi-VN" sz="2400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0493" y="31941"/>
            <a:ext cx="4570482" cy="5078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7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ĐOẠN MẠCH SONG SONG</a:t>
            </a:r>
            <a:endParaRPr lang="en-US" sz="27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64964" y="2216707"/>
            <a:ext cx="1975976" cy="3648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07000"/>
              </a:lnSpc>
              <a:spcAft>
                <a:spcPts val="0"/>
              </a:spcAft>
            </a:pP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10Ω</a:t>
            </a: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07000"/>
              </a:lnSpc>
              <a:spcAft>
                <a:spcPts val="0"/>
              </a:spcAft>
            </a:pP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R</a:t>
            </a:r>
            <a:r>
              <a:rPr lang="vi-VN" sz="2400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20 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07000"/>
              </a:lnSpc>
              <a:spcAft>
                <a:spcPts val="0"/>
              </a:spcAft>
            </a:pP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12V</a:t>
            </a:r>
            <a:endParaRPr lang="vi-VN" sz="2400" dirty="0">
              <a:solidFill>
                <a:srgbClr val="0070C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07000"/>
              </a:lnSpc>
              <a:spcAft>
                <a:spcPts val="0"/>
              </a:spcAft>
            </a:pP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R</a:t>
            </a:r>
            <a:r>
              <a:rPr lang="vi-VN" sz="2400" b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tđ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lang="vi-VN" sz="2400" b="1" dirty="0">
              <a:solidFill>
                <a:srgbClr val="FF000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07000"/>
              </a:lnSpc>
              <a:spcAft>
                <a:spcPts val="0"/>
              </a:spcAft>
            </a:pP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</a:t>
            </a:r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07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vi-VN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</a:t>
            </a:r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07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lang="vi-VN" sz="2400" b="1" dirty="0" smtClean="0">
              <a:solidFill>
                <a:srgbClr val="FF000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07000"/>
              </a:lnSpc>
              <a:spcAft>
                <a:spcPts val="0"/>
              </a:spcAft>
            </a:pPr>
            <a:endParaRPr lang="vi-VN" sz="2400" b="1" dirty="0">
              <a:solidFill>
                <a:srgbClr val="FF000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7" name="Ảnh 18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9794" y="2665402"/>
            <a:ext cx="3857724" cy="606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Ảnh 17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174" y="3635930"/>
            <a:ext cx="1963695" cy="80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Ảnh 16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9794" y="4863364"/>
            <a:ext cx="5080968" cy="128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900966" y="3260246"/>
            <a:ext cx="96305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Cường độ dòng điện chạy qua mạch chính là: </a:t>
            </a:r>
            <a:endParaRPr kumimoji="0" lang="vi-VN" altLang="vi-VN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4071418" y="4401699"/>
            <a:ext cx="74591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 độ dòng điện chạy qua từng mạch rẽ là:</a:t>
            </a:r>
            <a:endParaRPr kumimoji="0" lang="vi-VN" altLang="vi-VN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5179197" y="5720055"/>
            <a:ext cx="963055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5" name="Rectangle 14"/>
          <p:cNvSpPr/>
          <p:nvPr/>
        </p:nvSpPr>
        <p:spPr>
          <a:xfrm>
            <a:off x="4706057" y="1899718"/>
            <a:ext cx="1619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vi-VN" sz="2400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altLang="vi-VN" sz="2400" baseline="-30000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vi-VN" altLang="vi-VN" sz="2400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altLang="vi-VN" sz="2400" baseline="-30000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vi-VN" altLang="vi-VN" sz="2400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altLang="vi-VN" sz="2400" baseline="-30000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2400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81077" y="3724920"/>
            <a:ext cx="24657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sz="2400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altLang="vi-VN" sz="2400" baseline="-30000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altLang="vi-VN" sz="2400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= U</a:t>
            </a:r>
            <a:r>
              <a:rPr lang="vi-VN" altLang="vi-VN" sz="2400" baseline="-30000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vi-VN" sz="2400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= U</a:t>
            </a:r>
            <a:r>
              <a:rPr lang="vi-VN" altLang="vi-VN" sz="2400" baseline="-30000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altLang="vi-VN" sz="2400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= U</a:t>
            </a:r>
            <a:endParaRPr lang="vi-VN" altLang="vi-VN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97424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6"/>
          <p:cNvCxnSpPr/>
          <p:nvPr/>
        </p:nvCxnSpPr>
        <p:spPr>
          <a:xfrm>
            <a:off x="4141861" y="1880318"/>
            <a:ext cx="0" cy="4788205"/>
          </a:xfrm>
          <a:prstGeom prst="line">
            <a:avLst/>
          </a:prstGeom>
          <a:ln w="28575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581302" y="559167"/>
            <a:ext cx="9554058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5.7. </a:t>
            </a:r>
            <a:r>
              <a:rPr lang="vi-VN" sz="2400" b="1" dirty="0"/>
              <a:t>Hai điện trở R</a:t>
            </a:r>
            <a:r>
              <a:rPr lang="vi-VN" sz="2400" b="1" baseline="-25000" dirty="0"/>
              <a:t>1</a:t>
            </a:r>
            <a:r>
              <a:rPr lang="vi-VN" sz="2400" b="1" dirty="0"/>
              <a:t> và R</a:t>
            </a:r>
            <a:r>
              <a:rPr lang="vi-VN" sz="2400" b="1" baseline="-25000" dirty="0"/>
              <a:t>2</a:t>
            </a:r>
            <a:r>
              <a:rPr lang="vi-VN" sz="2400" b="1" dirty="0"/>
              <a:t> = 4R</a:t>
            </a:r>
            <a:r>
              <a:rPr lang="vi-VN" sz="2400" b="1" baseline="-25000" dirty="0"/>
              <a:t>1</a:t>
            </a:r>
            <a:r>
              <a:rPr lang="vi-VN" sz="2400" b="1" dirty="0"/>
              <a:t>được mắc song song với nhau. Khi tính theo R</a:t>
            </a:r>
            <a:r>
              <a:rPr lang="vi-VN" sz="2400" b="1" baseline="-25000" dirty="0"/>
              <a:t>1</a:t>
            </a:r>
            <a:r>
              <a:rPr lang="vi-VN" sz="2400" b="1" dirty="0"/>
              <a:t> thì điện trở tương đương của đoạn mạch này có kết quả nào dưới đây</a:t>
            </a:r>
            <a:r>
              <a:rPr lang="vi-VN" sz="2400" b="1" dirty="0" smtClean="0"/>
              <a:t>?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Nút Hành động: Tiến hoặc Tiếp 22">
            <a:hlinkClick r:id="" action="ppaction://hlinkshowjump?jump=lastslide" highlightClick="1"/>
          </p:cNvPr>
          <p:cNvSpPr/>
          <p:nvPr/>
        </p:nvSpPr>
        <p:spPr>
          <a:xfrm>
            <a:off x="10253101" y="6497073"/>
            <a:ext cx="400050" cy="3429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 sz="1350"/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0493" y="31941"/>
            <a:ext cx="4570482" cy="5078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7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ĐOẠN MẠCH SONG SONG</a:t>
            </a:r>
            <a:endParaRPr lang="en-US" sz="27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2333381" y="2109247"/>
            <a:ext cx="182372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5R</a:t>
            </a:r>
            <a:r>
              <a:rPr kumimoji="0" lang="vi-VN" altLang="vi-VN" sz="2400" b="1" i="0" u="none" strike="noStrike" cap="none" normalizeH="0" baseline="-3000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0" lang="vi-VN" altLang="vi-VN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4R</a:t>
            </a:r>
            <a:r>
              <a:rPr kumimoji="0" lang="vi-VN" altLang="vi-VN" sz="2400" b="1" i="0" u="none" strike="noStrike" cap="none" normalizeH="0" baseline="-3000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0" lang="vi-VN" altLang="vi-VN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0,8R</a:t>
            </a:r>
            <a:r>
              <a:rPr kumimoji="0" lang="vi-VN" altLang="vi-VN" sz="2400" b="1" i="0" u="none" strike="noStrike" cap="none" normalizeH="0" baseline="-3000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0" lang="vi-VN" altLang="vi-VN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1,25R</a:t>
            </a:r>
            <a:r>
              <a:rPr kumimoji="0" lang="vi-VN" altLang="vi-VN" sz="2400" b="1" i="0" u="none" strike="noStrike" cap="none" normalizeH="0" baseline="-3000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0" lang="vi-VN" altLang="vi-VN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altLang="vi-VN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4" name="Ảnh 19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7835" y="3151630"/>
            <a:ext cx="5573751" cy="101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910080" y="42576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5" name="Rectangle 14"/>
          <p:cNvSpPr/>
          <p:nvPr/>
        </p:nvSpPr>
        <p:spPr>
          <a:xfrm>
            <a:off x="4215731" y="2493968"/>
            <a:ext cx="68810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sz="2800" b="1" dirty="0" smtClean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vi-VN" altLang="vi-VN" sz="2800" b="1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có điện trở tương đương tính theo R</a:t>
            </a:r>
            <a:r>
              <a:rPr lang="vi-VN" altLang="vi-VN" sz="2800" b="1" baseline="-30000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altLang="vi-VN" sz="2800" b="1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là:</a:t>
            </a:r>
            <a:endParaRPr lang="vi-VN" altLang="vi-VN" sz="2800" b="1" dirty="0">
              <a:solidFill>
                <a:srgbClr val="7030A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32991" y="4260348"/>
            <a:ext cx="19030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800" b="1" dirty="0" smtClean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vi-VN" altLang="vi-VN" sz="2800" b="1" dirty="0" smtClean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Chọn C</a:t>
            </a:r>
            <a:endParaRPr lang="vi-VN" altLang="vi-VN" sz="2800" b="1" dirty="0">
              <a:solidFill>
                <a:srgbClr val="7030A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134833" y="1762169"/>
            <a:ext cx="20585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800" b="1" u="sng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Hướng dẫn: </a:t>
            </a:r>
            <a:endParaRPr lang="vi-VN" altLang="vi-VN" sz="2800" b="1" u="sng" dirty="0">
              <a:solidFill>
                <a:srgbClr val="00B0F0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2333381" y="3357387"/>
            <a:ext cx="402574" cy="37106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05660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6"/>
          <p:cNvCxnSpPr/>
          <p:nvPr/>
        </p:nvCxnSpPr>
        <p:spPr>
          <a:xfrm>
            <a:off x="4118113" y="1390164"/>
            <a:ext cx="0" cy="4788205"/>
          </a:xfrm>
          <a:prstGeom prst="line">
            <a:avLst/>
          </a:prstGeom>
          <a:ln w="28575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581302" y="559167"/>
            <a:ext cx="945245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5.8. </a:t>
            </a:r>
            <a:r>
              <a:rPr lang="vi-VN" sz="2400" b="1" dirty="0"/>
              <a:t>Điện trở tương đương của đoạn mạch gồm hai điện trở R</a:t>
            </a:r>
            <a:r>
              <a:rPr lang="vi-VN" sz="2400" b="1" baseline="-25000" dirty="0"/>
              <a:t>1</a:t>
            </a:r>
            <a:r>
              <a:rPr lang="vi-VN" sz="2400" b="1" dirty="0"/>
              <a:t> = 4Ω và R</a:t>
            </a:r>
            <a:r>
              <a:rPr lang="vi-VN" sz="2400" b="1" baseline="-25000" dirty="0"/>
              <a:t>2</a:t>
            </a:r>
            <a:r>
              <a:rPr lang="vi-VN" sz="2400" b="1" dirty="0"/>
              <a:t> = 12Ω mắc song song có giá trị nào dưới đây</a:t>
            </a:r>
            <a:r>
              <a:rPr lang="vi-VN" sz="2400" b="1" dirty="0" smtClean="0"/>
              <a:t>?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Nút Hành động: Tiến hoặc Tiếp 22">
            <a:hlinkClick r:id="" action="ppaction://hlinkshowjump?jump=lastslide" highlightClick="1"/>
          </p:cNvPr>
          <p:cNvSpPr/>
          <p:nvPr/>
        </p:nvSpPr>
        <p:spPr>
          <a:xfrm>
            <a:off x="10253101" y="6497073"/>
            <a:ext cx="400050" cy="3429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 sz="1350"/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0493" y="31941"/>
            <a:ext cx="4570482" cy="5078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7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ĐOẠN MẠCH SONG SONG</a:t>
            </a:r>
            <a:endParaRPr lang="en-US" sz="27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163693" y="1740335"/>
            <a:ext cx="2133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16Ω</a:t>
            </a:r>
            <a:endParaRPr kumimoji="0" lang="vi-VN" altLang="vi-VN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48Ω</a:t>
            </a:r>
            <a:endParaRPr kumimoji="0" lang="vi-VN" altLang="vi-VN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0,33Ω</a:t>
            </a:r>
            <a:endParaRPr kumimoji="0" lang="vi-VN" altLang="vi-VN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3Ω</a:t>
            </a:r>
            <a:endParaRPr kumimoji="0" lang="vi-VN" altLang="vi-VN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pic>
        <p:nvPicPr>
          <p:cNvPr id="3073" name="Ảnh 20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318" y="2561836"/>
            <a:ext cx="4752544" cy="990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04975" y="41462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21" name="Rectangle 20"/>
          <p:cNvSpPr/>
          <p:nvPr/>
        </p:nvSpPr>
        <p:spPr>
          <a:xfrm>
            <a:off x="4389053" y="1463336"/>
            <a:ext cx="20585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800" b="1" u="sng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Hướng dẫn: </a:t>
            </a:r>
            <a:endParaRPr lang="vi-VN" altLang="vi-VN" sz="2800" b="1" u="sng" dirty="0">
              <a:solidFill>
                <a:srgbClr val="00B0F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89053" y="2139746"/>
            <a:ext cx="70723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sz="2400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Ta có điện trở tương đương của đoạn mạch là:</a:t>
            </a:r>
            <a:endParaRPr kumimoji="0" lang="vi-VN" altLang="vi-VN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65008" y="3665430"/>
            <a:ext cx="16546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vi-VN" altLang="vi-VN" sz="2400" b="1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Chọn </a:t>
            </a:r>
            <a:r>
              <a:rPr lang="vi-VN" altLang="vi-VN" sz="2400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0" lang="vi-VN" altLang="vi-VN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24" name="Oval 23"/>
          <p:cNvSpPr/>
          <p:nvPr/>
        </p:nvSpPr>
        <p:spPr>
          <a:xfrm>
            <a:off x="2164691" y="3572231"/>
            <a:ext cx="402574" cy="37106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054479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6"/>
          <p:cNvCxnSpPr/>
          <p:nvPr/>
        </p:nvCxnSpPr>
        <p:spPr>
          <a:xfrm>
            <a:off x="6369927" y="1544052"/>
            <a:ext cx="0" cy="4788205"/>
          </a:xfrm>
          <a:prstGeom prst="line">
            <a:avLst/>
          </a:prstGeom>
          <a:ln w="28575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581302" y="559167"/>
            <a:ext cx="8053028" cy="9848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5.9. </a:t>
            </a:r>
            <a:r>
              <a:rPr lang="vi-VN" b="1" dirty="0"/>
              <a:t>Trong mạch điện có sơ đồ như hình 5.5, hiệu điện thế U và điện trở R</a:t>
            </a:r>
            <a:r>
              <a:rPr lang="vi-VN" b="1" baseline="-25000" dirty="0"/>
              <a:t>1</a:t>
            </a:r>
            <a:r>
              <a:rPr lang="vi-VN" b="1" dirty="0"/>
              <a:t> được giữ không đổi. Hỏi khi giảm dần điện trở R</a:t>
            </a:r>
            <a:r>
              <a:rPr lang="vi-VN" b="1" baseline="-25000" dirty="0"/>
              <a:t>2</a:t>
            </a:r>
            <a:r>
              <a:rPr lang="vi-VN" b="1" dirty="0"/>
              <a:t> thì cường độ I của dòng điện mạch chính sẽ thay đổi như thế nào</a:t>
            </a:r>
            <a:r>
              <a:rPr lang="vi-VN" b="1" dirty="0" smtClean="0"/>
              <a:t>?</a:t>
            </a:r>
            <a:endParaRPr lang="vi-VN" b="1" dirty="0"/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30493" y="31941"/>
            <a:ext cx="4570482" cy="5078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7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ĐOẠN MẠCH SONG SONG</a:t>
            </a:r>
            <a:endParaRPr lang="en-US" sz="27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34150" y="1762393"/>
            <a:ext cx="453577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Tăng</a:t>
            </a:r>
            <a:endParaRPr kumimoji="0" lang="vi-VN" altLang="vi-VN" sz="2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Không thay đổi</a:t>
            </a:r>
            <a:endParaRPr kumimoji="0" lang="vi-VN" altLang="vi-VN" sz="2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Giảm</a:t>
            </a:r>
            <a:endParaRPr kumimoji="0" lang="vi-VN" altLang="vi-VN" sz="2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Lúc đầu tăng, sau đó giảm.</a:t>
            </a:r>
            <a:endParaRPr kumimoji="0" lang="vi-VN" altLang="vi-VN" sz="2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pic>
        <p:nvPicPr>
          <p:cNvPr id="4097" name="Ảnh 21" descr="Giải bài tập Vật lý lớp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4330" y="451534"/>
            <a:ext cx="18669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 rot="10800000" flipV="1">
            <a:off x="6466356" y="2244327"/>
            <a:ext cx="489075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vi-VN" altLang="vi-VN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 khi giảm dần điện trở R</a:t>
            </a:r>
            <a:r>
              <a:rPr kumimoji="0" lang="vi-VN" altLang="vi-VN" sz="2400" b="1" i="0" u="none" strike="noStrike" cap="none" normalizeH="0" baseline="-30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US" altLang="vi-VN" sz="24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 smtClean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 </a:t>
            </a:r>
            <a:r>
              <a:rPr kumimoji="0" lang="vi-VN" altLang="vi-VN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 điện thế U không đổi </a:t>
            </a:r>
            <a:endParaRPr kumimoji="0" lang="en-US" altLang="vi-VN" sz="24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vi-VN" sz="24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kumimoji="0" lang="vi-VN" altLang="vi-VN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 độ dòng điện I</a:t>
            </a:r>
            <a:r>
              <a:rPr kumimoji="0" lang="vi-VN" altLang="vi-VN" sz="2400" b="1" i="0" u="none" strike="noStrike" cap="none" normalizeH="0" baseline="-30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tăng </a:t>
            </a:r>
            <a:endParaRPr kumimoji="0" lang="en-US" altLang="vi-VN" sz="24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vi-VN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kumimoji="0" lang="vi-VN" altLang="vi-VN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 độ I = I</a:t>
            </a:r>
            <a:r>
              <a:rPr kumimoji="0" lang="vi-VN" altLang="vi-VN" sz="2400" b="1" i="0" u="none" strike="noStrike" cap="none" normalizeH="0" baseline="-30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vi-VN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+ I</a:t>
            </a:r>
            <a:r>
              <a:rPr kumimoji="0" lang="vi-VN" altLang="vi-VN" sz="2400" b="1" i="0" u="none" strike="noStrike" cap="none" normalizeH="0" baseline="-30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của dòng điện trong mạch chính cũng tăng.</a:t>
            </a:r>
            <a:r>
              <a:rPr lang="vi-VN" altLang="vi-VN" sz="2400" b="1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vi-VN" sz="2400" b="1" dirty="0" smtClean="0">
              <a:solidFill>
                <a:srgbClr val="00B05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sz="2400" b="1" dirty="0" smtClean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Chọn </a:t>
            </a:r>
            <a:r>
              <a:rPr lang="vi-VN" altLang="vi-VN" sz="2400" b="1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endParaRPr kumimoji="0" lang="vi-VN" altLang="vi-VN" sz="24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834150" y="1965909"/>
            <a:ext cx="402574" cy="37106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" name="Rectangle 21"/>
          <p:cNvSpPr/>
          <p:nvPr/>
        </p:nvSpPr>
        <p:spPr>
          <a:xfrm>
            <a:off x="6771686" y="1651684"/>
            <a:ext cx="20585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800" b="1" u="sng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Hướng dẫn: </a:t>
            </a:r>
            <a:endParaRPr lang="vi-VN" altLang="vi-VN" sz="2800" b="1" u="sng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48971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1073</Words>
  <Application>Microsoft Office PowerPoint</Application>
  <PresentationFormat>Widescreen</PresentationFormat>
  <Paragraphs>260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http://dichvusuamaytinhtainha.com/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9</cp:revision>
  <dcterms:created xsi:type="dcterms:W3CDTF">2021-10-04T00:57:59Z</dcterms:created>
  <dcterms:modified xsi:type="dcterms:W3CDTF">2021-11-02T11:29:16Z</dcterms:modified>
</cp:coreProperties>
</file>